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2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ppt/tags/tag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9" r:id="rId4"/>
    <p:sldId id="257" r:id="rId5"/>
    <p:sldId id="263" r:id="rId6"/>
    <p:sldId id="258" r:id="rId7"/>
    <p:sldId id="262" r:id="rId8"/>
    <p:sldId id="266" r:id="rId9"/>
    <p:sldId id="260" r:id="rId10"/>
    <p:sldId id="272" r:id="rId11"/>
    <p:sldId id="271" r:id="rId12"/>
    <p:sldId id="273" r:id="rId13"/>
    <p:sldId id="274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3557" autoAdjust="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BD772-BC3C-49D5-936D-2374C8A02A60}" type="datetimeFigureOut">
              <a:rPr lang="en-SG" smtClean="0"/>
              <a:t>27/7/2020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A5A62-40A1-463C-B2EF-96A9956CA4B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95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5A62-40A1-463C-B2EF-96A9956CA4B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691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5A62-40A1-463C-B2EF-96A9956CA4B8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84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5A62-40A1-463C-B2EF-96A9956CA4B8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1094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5A62-40A1-463C-B2EF-96A9956CA4B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814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5A62-40A1-463C-B2EF-96A9956CA4B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700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5A62-40A1-463C-B2EF-96A9956CA4B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3558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5A62-40A1-463C-B2EF-96A9956CA4B8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6319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5A62-40A1-463C-B2EF-96A9956CA4B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8482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A5A62-40A1-463C-B2EF-96A9956CA4B8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828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0.m4a"/><Relationship Id="rId7" Type="http://schemas.openxmlformats.org/officeDocument/2006/relationships/image" Target="../media/image11.jpe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9.png"/><Relationship Id="rId7" Type="http://schemas.openxmlformats.org/officeDocument/2006/relationships/image" Target="../media/image15.jp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audio" Target="../media/media11.m4a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5" Type="http://schemas.openxmlformats.org/officeDocument/2006/relationships/image" Target="../media/image23.png"/><Relationship Id="rId23" Type="http://schemas.openxmlformats.org/officeDocument/2006/relationships/image" Target="../media/image1.png"/><Relationship Id="rId10" Type="http://schemas.openxmlformats.org/officeDocument/2006/relationships/image" Target="../media/image18.jp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tDGzwsBokY" TargetMode="External"/><Relationship Id="rId5" Type="http://schemas.openxmlformats.org/officeDocument/2006/relationships/hyperlink" Target="https://youtu.be/-tDGzwsBokY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7.m4a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hyperlink" Target="https://www.matrikonopc.com/opc-ua/index.aspx" TargetMode="Externa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Introduction to OPC UA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https://</a:t>
            </a:r>
            <a:r>
              <a:rPr lang="en-SG" dirty="0" smtClean="0"/>
              <a:t>opcfoundation.org</a:t>
            </a:r>
          </a:p>
          <a:p>
            <a:r>
              <a:rPr lang="en-SG" dirty="0"/>
              <a:t>https://</a:t>
            </a:r>
            <a:r>
              <a:rPr lang="en-SG" dirty="0" smtClean="0"/>
              <a:t>www.matrikonopc.com</a:t>
            </a:r>
            <a:endParaRPr lang="en-SG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8"/>
    </mc:Choice>
    <mc:Fallback xmlns="">
      <p:transition spd="slow" advTm="4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408" y="338318"/>
            <a:ext cx="6765290" cy="5771515"/>
          </a:xfrm>
          <a:custGeom>
            <a:avLst/>
            <a:gdLst/>
            <a:ahLst/>
            <a:cxnLst/>
            <a:rect l="l" t="t" r="r" b="b"/>
            <a:pathLst>
              <a:path w="6765290" h="5771515">
                <a:moveTo>
                  <a:pt x="0" y="5771386"/>
                </a:moveTo>
                <a:lnTo>
                  <a:pt x="6765036" y="5771386"/>
                </a:lnTo>
                <a:lnTo>
                  <a:pt x="6765036" y="0"/>
                </a:lnTo>
                <a:lnTo>
                  <a:pt x="0" y="0"/>
                </a:lnTo>
                <a:lnTo>
                  <a:pt x="0" y="57713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7489" y="585742"/>
            <a:ext cx="367919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chemeClr val="bg1"/>
                </a:solidFill>
                <a:latin typeface="+mn-lt"/>
              </a:rPr>
              <a:t>OPC UA in PLC: The</a:t>
            </a:r>
            <a:r>
              <a:rPr sz="2200" b="1" spc="-85" dirty="0">
                <a:solidFill>
                  <a:schemeClr val="bg1"/>
                </a:solidFill>
                <a:latin typeface="+mn-lt"/>
              </a:rPr>
              <a:t> </a:t>
            </a:r>
            <a:r>
              <a:rPr sz="2200" b="1" spc="-5" dirty="0">
                <a:solidFill>
                  <a:schemeClr val="bg1"/>
                </a:solidFill>
                <a:latin typeface="+mn-lt"/>
              </a:rPr>
              <a:t>Server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0538" y="2059765"/>
            <a:ext cx="5210376" cy="3720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9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78765" algn="l"/>
                <a:tab pos="279400" algn="l"/>
              </a:tabLst>
            </a:pPr>
            <a:r>
              <a:rPr sz="2200" spc="-5" dirty="0">
                <a:cs typeface="Arial" panose="020B0604020202020204" pitchFamily="34" charset="0"/>
              </a:rPr>
              <a:t>Standardized by PLCOpen and OPC  Foundation</a:t>
            </a:r>
            <a:endParaRPr sz="2200" dirty="0">
              <a:cs typeface="Arial" panose="020B0604020202020204" pitchFamily="34" charset="0"/>
            </a:endParaRPr>
          </a:p>
          <a:p>
            <a:pPr marL="355600" indent="-342900"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78765" algn="l"/>
                <a:tab pos="279400" algn="l"/>
              </a:tabLst>
            </a:pPr>
            <a:r>
              <a:rPr sz="2200" spc="-10" dirty="0">
                <a:cs typeface="Arial" panose="020B0604020202020204" pitchFamily="34" charset="0"/>
              </a:rPr>
              <a:t>Different </a:t>
            </a:r>
            <a:r>
              <a:rPr sz="2200" spc="-5" dirty="0">
                <a:cs typeface="Arial" panose="020B0604020202020204" pitchFamily="34" charset="0"/>
              </a:rPr>
              <a:t>PLC brands, </a:t>
            </a:r>
            <a:r>
              <a:rPr sz="2200" dirty="0">
                <a:cs typeface="Arial" panose="020B0604020202020204" pitchFamily="34" charset="0"/>
              </a:rPr>
              <a:t>same</a:t>
            </a:r>
            <a:r>
              <a:rPr sz="2200" spc="25" dirty="0">
                <a:cs typeface="Arial" panose="020B0604020202020204" pitchFamily="34" charset="0"/>
              </a:rPr>
              <a:t> </a:t>
            </a:r>
            <a:r>
              <a:rPr sz="2200" spc="-5" dirty="0" smtClean="0">
                <a:cs typeface="Arial" panose="020B0604020202020204" pitchFamily="34" charset="0"/>
              </a:rPr>
              <a:t>object</a:t>
            </a:r>
            <a:r>
              <a:rPr lang="en-SG" sz="2200" dirty="0">
                <a:cs typeface="Arial" panose="020B0604020202020204" pitchFamily="34" charset="0"/>
              </a:rPr>
              <a:t> </a:t>
            </a:r>
            <a:r>
              <a:rPr sz="2200" spc="-5" dirty="0" smtClean="0">
                <a:cs typeface="Arial" panose="020B0604020202020204" pitchFamily="34" charset="0"/>
              </a:rPr>
              <a:t>structure</a:t>
            </a:r>
            <a:endParaRPr sz="2200" dirty="0">
              <a:cs typeface="Arial" panose="020B0604020202020204" pitchFamily="34" charset="0"/>
            </a:endParaRPr>
          </a:p>
          <a:p>
            <a:pPr marL="355600" marR="788035" indent="-342900"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278765" algn="l"/>
                <a:tab pos="279400" algn="l"/>
              </a:tabLst>
            </a:pPr>
            <a:r>
              <a:rPr sz="2200" spc="-10" dirty="0">
                <a:cs typeface="Arial" panose="020B0604020202020204" pitchFamily="34" charset="0"/>
              </a:rPr>
              <a:t>Write </a:t>
            </a:r>
            <a:r>
              <a:rPr sz="2200" spc="-5" dirty="0" smtClean="0">
                <a:cs typeface="Arial" panose="020B0604020202020204" pitchFamily="34" charset="0"/>
              </a:rPr>
              <a:t>object </a:t>
            </a:r>
            <a:r>
              <a:rPr sz="2200" spc="-5" dirty="0">
                <a:cs typeface="Arial" panose="020B0604020202020204" pitchFamily="34" charset="0"/>
              </a:rPr>
              <a:t>code in PLC,  </a:t>
            </a:r>
            <a:r>
              <a:rPr lang="en-SG" sz="2200" spc="-5" dirty="0" smtClean="0">
                <a:cs typeface="Arial" panose="020B0604020202020204" pitchFamily="34" charset="0"/>
              </a:rPr>
              <a:t>make assessable</a:t>
            </a:r>
            <a:r>
              <a:rPr sz="2200" spc="-5" dirty="0" smtClean="0">
                <a:cs typeface="Arial" panose="020B0604020202020204" pitchFamily="34" charset="0"/>
              </a:rPr>
              <a:t> </a:t>
            </a:r>
            <a:r>
              <a:rPr sz="2200" spc="-5" dirty="0">
                <a:cs typeface="Arial" panose="020B0604020202020204" pitchFamily="34" charset="0"/>
              </a:rPr>
              <a:t>it in OPC UA</a:t>
            </a:r>
            <a:r>
              <a:rPr sz="2200" spc="-120" dirty="0">
                <a:cs typeface="Arial" panose="020B0604020202020204" pitchFamily="34" charset="0"/>
              </a:rPr>
              <a:t> </a:t>
            </a:r>
            <a:r>
              <a:rPr sz="2200" spc="-5" dirty="0">
                <a:cs typeface="Arial" panose="020B0604020202020204" pitchFamily="34" charset="0"/>
              </a:rPr>
              <a:t>server</a:t>
            </a:r>
            <a:endParaRPr sz="2200" dirty="0"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1498" y="1585015"/>
            <a:ext cx="2580131" cy="3893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7374" y="346765"/>
            <a:ext cx="909319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800" spc="-5" dirty="0">
                <a:latin typeface="Arial"/>
                <a:cs typeface="Arial"/>
              </a:rPr>
              <a:t>B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ckh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3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  <a:spcBef>
                <a:spcPts val="650"/>
              </a:spcBef>
            </a:pPr>
            <a:r>
              <a:rPr sz="1800" b="1" dirty="0">
                <a:latin typeface="Arial"/>
                <a:cs typeface="Arial"/>
              </a:rPr>
              <a:t>“PLC1”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1140" y="346765"/>
            <a:ext cx="1534160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800" spc="-5" dirty="0">
                <a:latin typeface="Arial"/>
                <a:cs typeface="Arial"/>
              </a:rPr>
              <a:t>Bosch-Rexroth</a:t>
            </a:r>
            <a:endParaRPr sz="18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  <a:spcBef>
                <a:spcPts val="650"/>
              </a:spcBef>
            </a:pPr>
            <a:r>
              <a:rPr sz="1800" b="1" spc="-5" dirty="0">
                <a:latin typeface="Arial"/>
                <a:cs typeface="Arial"/>
              </a:rPr>
              <a:t>“Logic”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4069" y="1585015"/>
            <a:ext cx="2570988" cy="3810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78983" y="5623614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5C6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43844" y="5651453"/>
            <a:ext cx="356425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... </a:t>
            </a:r>
            <a:r>
              <a:rPr sz="1600" b="1" spc="-10" dirty="0">
                <a:solidFill>
                  <a:schemeClr val="bg1"/>
                </a:solidFill>
                <a:latin typeface="Arial"/>
                <a:cs typeface="Arial"/>
              </a:rPr>
              <a:t>but 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semantically identical</a:t>
            </a:r>
            <a:r>
              <a:rPr sz="1600" b="1" spc="11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bg1"/>
                </a:solidFill>
                <a:latin typeface="Arial"/>
                <a:cs typeface="Arial"/>
              </a:rPr>
              <a:t>objects!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69248" y="1357177"/>
            <a:ext cx="558165" cy="1143000"/>
          </a:xfrm>
          <a:custGeom>
            <a:avLst/>
            <a:gdLst/>
            <a:ahLst/>
            <a:cxnLst/>
            <a:rect l="l" t="t" r="r" b="b"/>
            <a:pathLst>
              <a:path w="558165" h="1143000">
                <a:moveTo>
                  <a:pt x="139446" y="864108"/>
                </a:moveTo>
                <a:lnTo>
                  <a:pt x="0" y="1003554"/>
                </a:lnTo>
                <a:lnTo>
                  <a:pt x="139446" y="1143000"/>
                </a:lnTo>
                <a:lnTo>
                  <a:pt x="139446" y="1073277"/>
                </a:lnTo>
                <a:lnTo>
                  <a:pt x="557783" y="1073277"/>
                </a:lnTo>
                <a:lnTo>
                  <a:pt x="557783" y="933831"/>
                </a:lnTo>
                <a:lnTo>
                  <a:pt x="139446" y="933831"/>
                </a:lnTo>
                <a:lnTo>
                  <a:pt x="139446" y="864108"/>
                </a:lnTo>
                <a:close/>
              </a:path>
              <a:path w="558165" h="1143000">
                <a:moveTo>
                  <a:pt x="557783" y="0"/>
                </a:moveTo>
                <a:lnTo>
                  <a:pt x="418338" y="0"/>
                </a:lnTo>
                <a:lnTo>
                  <a:pt x="418338" y="933831"/>
                </a:lnTo>
                <a:lnTo>
                  <a:pt x="557783" y="933831"/>
                </a:lnTo>
                <a:lnTo>
                  <a:pt x="5577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69248" y="1357177"/>
            <a:ext cx="558165" cy="1143000"/>
          </a:xfrm>
          <a:custGeom>
            <a:avLst/>
            <a:gdLst/>
            <a:ahLst/>
            <a:cxnLst/>
            <a:rect l="l" t="t" r="r" b="b"/>
            <a:pathLst>
              <a:path w="558165" h="1143000">
                <a:moveTo>
                  <a:pt x="418338" y="0"/>
                </a:moveTo>
                <a:lnTo>
                  <a:pt x="418338" y="933831"/>
                </a:lnTo>
                <a:lnTo>
                  <a:pt x="139446" y="933831"/>
                </a:lnTo>
                <a:lnTo>
                  <a:pt x="139446" y="864108"/>
                </a:lnTo>
                <a:lnTo>
                  <a:pt x="0" y="1003554"/>
                </a:lnTo>
                <a:lnTo>
                  <a:pt x="139446" y="1143000"/>
                </a:lnTo>
                <a:lnTo>
                  <a:pt x="139446" y="1073277"/>
                </a:lnTo>
                <a:lnTo>
                  <a:pt x="557783" y="1073277"/>
                </a:lnTo>
                <a:lnTo>
                  <a:pt x="557783" y="0"/>
                </a:lnTo>
                <a:lnTo>
                  <a:pt x="418338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42215" y="1483668"/>
            <a:ext cx="558165" cy="1169035"/>
          </a:xfrm>
          <a:custGeom>
            <a:avLst/>
            <a:gdLst/>
            <a:ahLst/>
            <a:cxnLst/>
            <a:rect l="l" t="t" r="r" b="b"/>
            <a:pathLst>
              <a:path w="558165" h="1169035">
                <a:moveTo>
                  <a:pt x="139446" y="890015"/>
                </a:moveTo>
                <a:lnTo>
                  <a:pt x="0" y="1029462"/>
                </a:lnTo>
                <a:lnTo>
                  <a:pt x="139446" y="1168907"/>
                </a:lnTo>
                <a:lnTo>
                  <a:pt x="139446" y="1099184"/>
                </a:lnTo>
                <a:lnTo>
                  <a:pt x="557783" y="1099184"/>
                </a:lnTo>
                <a:lnTo>
                  <a:pt x="557783" y="959738"/>
                </a:lnTo>
                <a:lnTo>
                  <a:pt x="139446" y="959738"/>
                </a:lnTo>
                <a:lnTo>
                  <a:pt x="139446" y="890015"/>
                </a:lnTo>
                <a:close/>
              </a:path>
              <a:path w="558165" h="1169035">
                <a:moveTo>
                  <a:pt x="557783" y="0"/>
                </a:moveTo>
                <a:lnTo>
                  <a:pt x="418337" y="0"/>
                </a:lnTo>
                <a:lnTo>
                  <a:pt x="418337" y="959738"/>
                </a:lnTo>
                <a:lnTo>
                  <a:pt x="557783" y="959738"/>
                </a:lnTo>
                <a:lnTo>
                  <a:pt x="5577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42215" y="1483668"/>
            <a:ext cx="558165" cy="1169035"/>
          </a:xfrm>
          <a:custGeom>
            <a:avLst/>
            <a:gdLst/>
            <a:ahLst/>
            <a:cxnLst/>
            <a:rect l="l" t="t" r="r" b="b"/>
            <a:pathLst>
              <a:path w="558165" h="1169035">
                <a:moveTo>
                  <a:pt x="418337" y="0"/>
                </a:moveTo>
                <a:lnTo>
                  <a:pt x="418337" y="959738"/>
                </a:lnTo>
                <a:lnTo>
                  <a:pt x="139446" y="959738"/>
                </a:lnTo>
                <a:lnTo>
                  <a:pt x="139446" y="890015"/>
                </a:lnTo>
                <a:lnTo>
                  <a:pt x="0" y="1029462"/>
                </a:lnTo>
                <a:lnTo>
                  <a:pt x="139446" y="1168907"/>
                </a:lnTo>
                <a:lnTo>
                  <a:pt x="139446" y="1099184"/>
                </a:lnTo>
                <a:lnTo>
                  <a:pt x="557783" y="1099184"/>
                </a:lnTo>
                <a:lnTo>
                  <a:pt x="557783" y="0"/>
                </a:lnTo>
                <a:lnTo>
                  <a:pt x="418337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9431" y="2614476"/>
            <a:ext cx="952500" cy="3009900"/>
          </a:xfrm>
          <a:custGeom>
            <a:avLst/>
            <a:gdLst/>
            <a:ahLst/>
            <a:cxnLst/>
            <a:rect l="l" t="t" r="r" b="b"/>
            <a:pathLst>
              <a:path w="952500" h="3009900">
                <a:moveTo>
                  <a:pt x="952500" y="357251"/>
                </a:moveTo>
                <a:lnTo>
                  <a:pt x="714375" y="357250"/>
                </a:lnTo>
                <a:lnTo>
                  <a:pt x="714375" y="3009900"/>
                </a:lnTo>
                <a:lnTo>
                  <a:pt x="952500" y="3009900"/>
                </a:lnTo>
                <a:lnTo>
                  <a:pt x="952500" y="357251"/>
                </a:lnTo>
                <a:close/>
              </a:path>
              <a:path w="952500" h="3009900">
                <a:moveTo>
                  <a:pt x="238125" y="0"/>
                </a:moveTo>
                <a:lnTo>
                  <a:pt x="0" y="238125"/>
                </a:lnTo>
                <a:lnTo>
                  <a:pt x="238125" y="476250"/>
                </a:lnTo>
                <a:lnTo>
                  <a:pt x="238125" y="357251"/>
                </a:lnTo>
                <a:lnTo>
                  <a:pt x="952500" y="357251"/>
                </a:lnTo>
                <a:lnTo>
                  <a:pt x="952500" y="119125"/>
                </a:lnTo>
                <a:lnTo>
                  <a:pt x="238125" y="119125"/>
                </a:lnTo>
                <a:lnTo>
                  <a:pt x="238125" y="0"/>
                </a:lnTo>
                <a:close/>
              </a:path>
            </a:pathLst>
          </a:custGeom>
          <a:solidFill>
            <a:srgbClr val="5C6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79431" y="2614476"/>
            <a:ext cx="952500" cy="3009900"/>
          </a:xfrm>
          <a:custGeom>
            <a:avLst/>
            <a:gdLst/>
            <a:ahLst/>
            <a:cxnLst/>
            <a:rect l="l" t="t" r="r" b="b"/>
            <a:pathLst>
              <a:path w="952500" h="3009900">
                <a:moveTo>
                  <a:pt x="714375" y="3009900"/>
                </a:moveTo>
                <a:lnTo>
                  <a:pt x="714375" y="357251"/>
                </a:lnTo>
                <a:lnTo>
                  <a:pt x="238125" y="357251"/>
                </a:lnTo>
                <a:lnTo>
                  <a:pt x="238125" y="476250"/>
                </a:lnTo>
                <a:lnTo>
                  <a:pt x="0" y="238125"/>
                </a:lnTo>
                <a:lnTo>
                  <a:pt x="238125" y="0"/>
                </a:lnTo>
                <a:lnTo>
                  <a:pt x="238125" y="119125"/>
                </a:lnTo>
                <a:lnTo>
                  <a:pt x="952500" y="119125"/>
                </a:lnTo>
                <a:lnTo>
                  <a:pt x="952500" y="3009900"/>
                </a:lnTo>
                <a:lnTo>
                  <a:pt x="714375" y="3009900"/>
                </a:lnTo>
                <a:close/>
              </a:path>
            </a:pathLst>
          </a:custGeom>
          <a:ln w="25400">
            <a:solidFill>
              <a:srgbClr val="5C6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1231" y="3224076"/>
            <a:ext cx="952500" cy="2400300"/>
          </a:xfrm>
          <a:custGeom>
            <a:avLst/>
            <a:gdLst/>
            <a:ahLst/>
            <a:cxnLst/>
            <a:rect l="l" t="t" r="r" b="b"/>
            <a:pathLst>
              <a:path w="952500" h="2400300">
                <a:moveTo>
                  <a:pt x="952500" y="357123"/>
                </a:moveTo>
                <a:lnTo>
                  <a:pt x="714375" y="357123"/>
                </a:lnTo>
                <a:lnTo>
                  <a:pt x="714375" y="2400299"/>
                </a:lnTo>
                <a:lnTo>
                  <a:pt x="952500" y="2400299"/>
                </a:lnTo>
                <a:lnTo>
                  <a:pt x="952500" y="357123"/>
                </a:lnTo>
                <a:close/>
              </a:path>
              <a:path w="952500" h="2400300">
                <a:moveTo>
                  <a:pt x="238125" y="0"/>
                </a:moveTo>
                <a:lnTo>
                  <a:pt x="0" y="238124"/>
                </a:lnTo>
                <a:lnTo>
                  <a:pt x="238125" y="476249"/>
                </a:lnTo>
                <a:lnTo>
                  <a:pt x="238125" y="357123"/>
                </a:lnTo>
                <a:lnTo>
                  <a:pt x="952500" y="357123"/>
                </a:lnTo>
                <a:lnTo>
                  <a:pt x="952500" y="118998"/>
                </a:lnTo>
                <a:lnTo>
                  <a:pt x="238125" y="118998"/>
                </a:lnTo>
                <a:lnTo>
                  <a:pt x="238125" y="0"/>
                </a:lnTo>
                <a:close/>
              </a:path>
            </a:pathLst>
          </a:custGeom>
          <a:solidFill>
            <a:srgbClr val="5C6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51231" y="3224076"/>
            <a:ext cx="952500" cy="2400300"/>
          </a:xfrm>
          <a:custGeom>
            <a:avLst/>
            <a:gdLst/>
            <a:ahLst/>
            <a:cxnLst/>
            <a:rect l="l" t="t" r="r" b="b"/>
            <a:pathLst>
              <a:path w="952500" h="2400300">
                <a:moveTo>
                  <a:pt x="714375" y="2400299"/>
                </a:moveTo>
                <a:lnTo>
                  <a:pt x="714375" y="357123"/>
                </a:lnTo>
                <a:lnTo>
                  <a:pt x="238125" y="357123"/>
                </a:lnTo>
                <a:lnTo>
                  <a:pt x="238125" y="476249"/>
                </a:lnTo>
                <a:lnTo>
                  <a:pt x="0" y="238124"/>
                </a:lnTo>
                <a:lnTo>
                  <a:pt x="238125" y="0"/>
                </a:lnTo>
                <a:lnTo>
                  <a:pt x="238125" y="118998"/>
                </a:lnTo>
                <a:lnTo>
                  <a:pt x="952500" y="118998"/>
                </a:lnTo>
                <a:lnTo>
                  <a:pt x="952500" y="2400299"/>
                </a:lnTo>
                <a:lnTo>
                  <a:pt x="714375" y="2400299"/>
                </a:lnTo>
                <a:close/>
              </a:path>
            </a:pathLst>
          </a:custGeom>
          <a:ln w="25400">
            <a:solidFill>
              <a:srgbClr val="5C6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59355" y="1127815"/>
            <a:ext cx="4572000" cy="371255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6985" rIns="0" bIns="0" rtlCol="0">
            <a:spAutoFit/>
          </a:bodyPr>
          <a:lstStyle/>
          <a:p>
            <a:pPr marL="92075">
              <a:lnSpc>
                <a:spcPct val="150000"/>
              </a:lnSpc>
              <a:spcBef>
                <a:spcPts val="55"/>
              </a:spcBef>
            </a:pPr>
            <a:r>
              <a:rPr sz="1800" b="1" spc="-5" dirty="0">
                <a:solidFill>
                  <a:schemeClr val="bg1"/>
                </a:solidFill>
                <a:latin typeface="Arial"/>
                <a:cs typeface="Arial"/>
              </a:rPr>
              <a:t>Different entry</a:t>
            </a:r>
            <a:r>
              <a:rPr sz="1800" b="1" dirty="0">
                <a:solidFill>
                  <a:schemeClr val="bg1"/>
                </a:solidFill>
                <a:latin typeface="Arial"/>
                <a:cs typeface="Arial"/>
              </a:rPr>
              <a:t> point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80538" y="936479"/>
            <a:ext cx="5070162" cy="1032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 smtClean="0"/>
              <a:t>OPC UA Interoperability</a:t>
            </a:r>
            <a:endParaRPr lang="en-SG" sz="32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43"/>
    </mc:Choice>
    <mc:Fallback xmlns="">
      <p:transition spd="slow" advTm="40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OPC UA Interoperability</a:t>
            </a:r>
            <a:br>
              <a:rPr lang="en-SG" dirty="0"/>
            </a:br>
            <a:endParaRPr lang="en-SG" dirty="0"/>
          </a:p>
        </p:txBody>
      </p:sp>
      <p:pic>
        <p:nvPicPr>
          <p:cNvPr id="4" name="Bild 29" descr="017"/>
          <p:cNvPicPr>
            <a:picLocks noGrp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7" t="17682" r="19470"/>
          <a:stretch/>
        </p:blipFill>
        <p:spPr bwMode="auto">
          <a:xfrm>
            <a:off x="74365" y="219654"/>
            <a:ext cx="4969565" cy="44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32" descr="019b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5" y="4589237"/>
            <a:ext cx="8626489" cy="206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ld 6" descr="003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02" y="293165"/>
            <a:ext cx="6990126" cy="41135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Down Arrow 6"/>
          <p:cNvSpPr/>
          <p:nvPr/>
        </p:nvSpPr>
        <p:spPr>
          <a:xfrm>
            <a:off x="9650895" y="844827"/>
            <a:ext cx="566530" cy="518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/>
          <p:cNvSpPr txBox="1"/>
          <p:nvPr/>
        </p:nvSpPr>
        <p:spPr>
          <a:xfrm>
            <a:off x="8779659" y="4698279"/>
            <a:ext cx="3221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G" dirty="0" smtClean="0"/>
              <a:t>Accessible Setting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 smtClean="0"/>
              <a:t>Activate OPC UA Server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 smtClean="0"/>
              <a:t>Configure OPC UA Client</a:t>
            </a:r>
            <a:endParaRPr lang="en-SG" dirty="0"/>
          </a:p>
        </p:txBody>
      </p:sp>
      <p:sp>
        <p:nvSpPr>
          <p:cNvPr id="9" name="Down Arrow 8"/>
          <p:cNvSpPr/>
          <p:nvPr/>
        </p:nvSpPr>
        <p:spPr>
          <a:xfrm>
            <a:off x="3577301" y="2482472"/>
            <a:ext cx="566530" cy="518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77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53"/>
    </mc:Choice>
    <mc:Fallback xmlns="">
      <p:transition spd="slow" advTm="57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92562" y="632694"/>
            <a:ext cx="8138562" cy="6085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object 6"/>
          <p:cNvSpPr txBox="1"/>
          <p:nvPr/>
        </p:nvSpPr>
        <p:spPr>
          <a:xfrm>
            <a:off x="8395741" y="2387394"/>
            <a:ext cx="3704566" cy="3213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0" marR="252095" indent="-266700">
              <a:lnSpc>
                <a:spcPct val="150000"/>
              </a:lnSpc>
              <a:spcBef>
                <a:spcPts val="95"/>
              </a:spcBef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200" spc="-5" dirty="0">
                <a:cs typeface="Arial"/>
              </a:rPr>
              <a:t>Interoperability between </a:t>
            </a:r>
            <a:r>
              <a:rPr sz="2200" spc="-5" dirty="0" smtClean="0">
                <a:cs typeface="Arial"/>
              </a:rPr>
              <a:t>PLC</a:t>
            </a:r>
            <a:r>
              <a:rPr sz="2200" spc="-10" dirty="0" smtClean="0">
                <a:cs typeface="Arial"/>
              </a:rPr>
              <a:t> </a:t>
            </a:r>
            <a:r>
              <a:rPr sz="2200" spc="-5" dirty="0">
                <a:cs typeface="Arial"/>
              </a:rPr>
              <a:t>brands</a:t>
            </a:r>
            <a:endParaRPr sz="2200" dirty="0">
              <a:cs typeface="Arial"/>
            </a:endParaRPr>
          </a:p>
          <a:p>
            <a:pPr marL="279400" indent="-266700">
              <a:lnSpc>
                <a:spcPct val="150000"/>
              </a:lnSpc>
              <a:spcBef>
                <a:spcPts val="600"/>
              </a:spcBef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200" spc="-5" dirty="0">
                <a:cs typeface="Arial"/>
              </a:rPr>
              <a:t>Horizontal</a:t>
            </a:r>
            <a:r>
              <a:rPr sz="2200" spc="-20" dirty="0">
                <a:cs typeface="Arial"/>
              </a:rPr>
              <a:t> </a:t>
            </a:r>
            <a:r>
              <a:rPr sz="2200" spc="-5" dirty="0" smtClean="0">
                <a:cs typeface="Arial"/>
              </a:rPr>
              <a:t>communication</a:t>
            </a:r>
            <a:r>
              <a:rPr lang="en-SG" sz="2200" spc="-5" dirty="0" smtClean="0">
                <a:cs typeface="Arial"/>
              </a:rPr>
              <a:t> between devices</a:t>
            </a:r>
            <a:endParaRPr sz="2200" dirty="0">
              <a:cs typeface="Arial"/>
            </a:endParaRPr>
          </a:p>
          <a:p>
            <a:pPr marL="279400" marR="210820" indent="-266700">
              <a:lnSpc>
                <a:spcPct val="150000"/>
              </a:lnSpc>
              <a:spcBef>
                <a:spcPts val="605"/>
              </a:spcBef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200" spc="-20" dirty="0">
                <a:cs typeface="Arial"/>
              </a:rPr>
              <a:t>Vertical </a:t>
            </a:r>
            <a:r>
              <a:rPr sz="2200" spc="-5" dirty="0" err="1" smtClean="0">
                <a:cs typeface="Arial"/>
              </a:rPr>
              <a:t>comm</a:t>
            </a:r>
            <a:r>
              <a:rPr lang="en-SG" sz="2200" spc="-5" dirty="0" err="1" smtClean="0">
                <a:cs typeface="Arial"/>
              </a:rPr>
              <a:t>unication</a:t>
            </a:r>
            <a:r>
              <a:rPr sz="2200" spc="-5" dirty="0" smtClean="0">
                <a:cs typeface="Arial"/>
              </a:rPr>
              <a:t> </a:t>
            </a:r>
            <a:r>
              <a:rPr sz="2200" spc="-5" dirty="0">
                <a:cs typeface="Arial"/>
              </a:rPr>
              <a:t>to ERP</a:t>
            </a:r>
            <a:r>
              <a:rPr sz="2200" spc="-40" dirty="0">
                <a:cs typeface="Arial"/>
              </a:rPr>
              <a:t> </a:t>
            </a:r>
            <a:r>
              <a:rPr sz="2200" spc="-5" dirty="0">
                <a:cs typeface="Arial"/>
              </a:rPr>
              <a:t>/ </a:t>
            </a:r>
            <a:r>
              <a:rPr sz="2200" spc="-5" dirty="0" smtClean="0">
                <a:cs typeface="Arial"/>
              </a:rPr>
              <a:t>MES</a:t>
            </a:r>
            <a:endParaRPr lang="en-US" sz="2200" spc="-5" dirty="0">
              <a:cs typeface="Arial"/>
            </a:endParaRPr>
          </a:p>
        </p:txBody>
      </p:sp>
      <p:sp>
        <p:nvSpPr>
          <p:cNvPr id="5" name="object 8"/>
          <p:cNvSpPr/>
          <p:nvPr/>
        </p:nvSpPr>
        <p:spPr>
          <a:xfrm>
            <a:off x="3634740" y="1319422"/>
            <a:ext cx="2647188" cy="841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/>
          <p:cNvSpPr/>
          <p:nvPr/>
        </p:nvSpPr>
        <p:spPr>
          <a:xfrm>
            <a:off x="4002023" y="5149234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866"/>
                </a:lnTo>
              </a:path>
            </a:pathLst>
          </a:custGeom>
          <a:ln w="76200">
            <a:solidFill>
              <a:srgbClr val="CCD2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/>
          <p:cNvSpPr txBox="1"/>
          <p:nvPr/>
        </p:nvSpPr>
        <p:spPr>
          <a:xfrm>
            <a:off x="167385" y="1422800"/>
            <a:ext cx="34008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cs typeface="Arial" panose="020B0604020202020204" pitchFamily="34" charset="0"/>
              </a:rPr>
              <a:t>Connection &gt;</a:t>
            </a:r>
            <a:r>
              <a:rPr lang="en-US" sz="1600" spc="-5" dirty="0">
                <a:cs typeface="Arial" panose="020B0604020202020204" pitchFamily="34" charset="0"/>
              </a:rPr>
              <a:t> </a:t>
            </a:r>
            <a:r>
              <a:rPr sz="1600" b="1" spc="-5" dirty="0">
                <a:cs typeface="Arial" panose="020B0604020202020204" pitchFamily="34" charset="0"/>
              </a:rPr>
              <a:t>from </a:t>
            </a:r>
            <a:r>
              <a:rPr sz="1600" b="1" spc="-10" dirty="0">
                <a:cs typeface="Arial" panose="020B0604020202020204" pitchFamily="34" charset="0"/>
              </a:rPr>
              <a:t>the </a:t>
            </a:r>
            <a:r>
              <a:rPr sz="1600" b="1" spc="-5" dirty="0">
                <a:cs typeface="Arial" panose="020B0604020202020204" pitchFamily="34" charset="0"/>
              </a:rPr>
              <a:t>controller </a:t>
            </a:r>
            <a:r>
              <a:rPr sz="1600" spc="-5" dirty="0">
                <a:cs typeface="Arial" panose="020B0604020202020204" pitchFamily="34" charset="0"/>
              </a:rPr>
              <a:t>&lt;  Controller initiating</a:t>
            </a:r>
            <a:r>
              <a:rPr sz="1600" dirty="0">
                <a:cs typeface="Arial" panose="020B0604020202020204" pitchFamily="34" charset="0"/>
              </a:rPr>
              <a:t> </a:t>
            </a:r>
            <a:r>
              <a:rPr sz="1600" spc="-5" dirty="0">
                <a:cs typeface="Arial" panose="020B0604020202020204" pitchFamily="34" charset="0"/>
              </a:rPr>
              <a:t>communication</a:t>
            </a:r>
            <a:endParaRPr sz="1600" dirty="0">
              <a:cs typeface="Arial" panose="020B0604020202020204" pitchFamily="34" charset="0"/>
            </a:endParaRPr>
          </a:p>
        </p:txBody>
      </p:sp>
      <p:sp>
        <p:nvSpPr>
          <p:cNvPr id="8" name="object 11"/>
          <p:cNvSpPr/>
          <p:nvPr/>
        </p:nvSpPr>
        <p:spPr>
          <a:xfrm>
            <a:off x="3538728" y="4801761"/>
            <a:ext cx="1310640" cy="699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/>
          <p:cNvSpPr/>
          <p:nvPr/>
        </p:nvSpPr>
        <p:spPr>
          <a:xfrm>
            <a:off x="697991" y="4794142"/>
            <a:ext cx="1139952" cy="8458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/>
          <p:cNvSpPr/>
          <p:nvPr/>
        </p:nvSpPr>
        <p:spPr>
          <a:xfrm>
            <a:off x="1838705" y="4944255"/>
            <a:ext cx="1640205" cy="413384"/>
          </a:xfrm>
          <a:custGeom>
            <a:avLst/>
            <a:gdLst/>
            <a:ahLst/>
            <a:cxnLst/>
            <a:rect l="l" t="t" r="r" b="b"/>
            <a:pathLst>
              <a:path w="1640204" h="413385">
                <a:moveTo>
                  <a:pt x="206502" y="0"/>
                </a:moveTo>
                <a:lnTo>
                  <a:pt x="0" y="206501"/>
                </a:lnTo>
                <a:lnTo>
                  <a:pt x="206502" y="413003"/>
                </a:lnTo>
                <a:lnTo>
                  <a:pt x="206502" y="309752"/>
                </a:lnTo>
                <a:lnTo>
                  <a:pt x="1536573" y="309752"/>
                </a:lnTo>
                <a:lnTo>
                  <a:pt x="1639824" y="206501"/>
                </a:lnTo>
                <a:lnTo>
                  <a:pt x="1536573" y="103250"/>
                </a:lnTo>
                <a:lnTo>
                  <a:pt x="206502" y="103250"/>
                </a:lnTo>
                <a:lnTo>
                  <a:pt x="206502" y="0"/>
                </a:lnTo>
                <a:close/>
              </a:path>
              <a:path w="1640204" h="413385">
                <a:moveTo>
                  <a:pt x="1536573" y="309752"/>
                </a:moveTo>
                <a:lnTo>
                  <a:pt x="1433322" y="309752"/>
                </a:lnTo>
                <a:lnTo>
                  <a:pt x="1433322" y="413003"/>
                </a:lnTo>
                <a:lnTo>
                  <a:pt x="1536573" y="309752"/>
                </a:lnTo>
                <a:close/>
              </a:path>
              <a:path w="1640204" h="413385">
                <a:moveTo>
                  <a:pt x="1433322" y="0"/>
                </a:moveTo>
                <a:lnTo>
                  <a:pt x="1433322" y="103250"/>
                </a:lnTo>
                <a:lnTo>
                  <a:pt x="1536573" y="103250"/>
                </a:lnTo>
                <a:lnTo>
                  <a:pt x="1433322" y="0"/>
                </a:lnTo>
                <a:close/>
              </a:path>
            </a:pathLst>
          </a:custGeom>
          <a:solidFill>
            <a:srgbClr val="819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/>
          <p:cNvSpPr/>
          <p:nvPr/>
        </p:nvSpPr>
        <p:spPr>
          <a:xfrm>
            <a:off x="1838705" y="4944255"/>
            <a:ext cx="1640205" cy="413384"/>
          </a:xfrm>
          <a:custGeom>
            <a:avLst/>
            <a:gdLst/>
            <a:ahLst/>
            <a:cxnLst/>
            <a:rect l="l" t="t" r="r" b="b"/>
            <a:pathLst>
              <a:path w="1640204" h="413385">
                <a:moveTo>
                  <a:pt x="0" y="206501"/>
                </a:moveTo>
                <a:lnTo>
                  <a:pt x="206502" y="0"/>
                </a:lnTo>
                <a:lnTo>
                  <a:pt x="206502" y="103250"/>
                </a:lnTo>
                <a:lnTo>
                  <a:pt x="1433322" y="103250"/>
                </a:lnTo>
                <a:lnTo>
                  <a:pt x="1433322" y="0"/>
                </a:lnTo>
                <a:lnTo>
                  <a:pt x="1639824" y="206501"/>
                </a:lnTo>
                <a:lnTo>
                  <a:pt x="1433322" y="413003"/>
                </a:lnTo>
                <a:lnTo>
                  <a:pt x="1433322" y="309752"/>
                </a:lnTo>
                <a:lnTo>
                  <a:pt x="206502" y="309752"/>
                </a:lnTo>
                <a:lnTo>
                  <a:pt x="206502" y="413003"/>
                </a:lnTo>
                <a:lnTo>
                  <a:pt x="0" y="206501"/>
                </a:lnTo>
                <a:close/>
              </a:path>
            </a:pathLst>
          </a:custGeom>
          <a:ln w="25399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/>
          <p:cNvSpPr/>
          <p:nvPr/>
        </p:nvSpPr>
        <p:spPr>
          <a:xfrm>
            <a:off x="5007102" y="4941207"/>
            <a:ext cx="1324610" cy="413384"/>
          </a:xfrm>
          <a:custGeom>
            <a:avLst/>
            <a:gdLst/>
            <a:ahLst/>
            <a:cxnLst/>
            <a:rect l="l" t="t" r="r" b="b"/>
            <a:pathLst>
              <a:path w="1324609" h="413385">
                <a:moveTo>
                  <a:pt x="206501" y="0"/>
                </a:moveTo>
                <a:lnTo>
                  <a:pt x="0" y="206501"/>
                </a:lnTo>
                <a:lnTo>
                  <a:pt x="206501" y="413003"/>
                </a:lnTo>
                <a:lnTo>
                  <a:pt x="206501" y="309752"/>
                </a:lnTo>
                <a:lnTo>
                  <a:pt x="1221104" y="309752"/>
                </a:lnTo>
                <a:lnTo>
                  <a:pt x="1324355" y="206501"/>
                </a:lnTo>
                <a:lnTo>
                  <a:pt x="1221104" y="103250"/>
                </a:lnTo>
                <a:lnTo>
                  <a:pt x="206501" y="103250"/>
                </a:lnTo>
                <a:lnTo>
                  <a:pt x="206501" y="0"/>
                </a:lnTo>
                <a:close/>
              </a:path>
              <a:path w="1324609" h="413385">
                <a:moveTo>
                  <a:pt x="1221104" y="309752"/>
                </a:moveTo>
                <a:lnTo>
                  <a:pt x="1117853" y="309752"/>
                </a:lnTo>
                <a:lnTo>
                  <a:pt x="1117853" y="413003"/>
                </a:lnTo>
                <a:lnTo>
                  <a:pt x="1221104" y="309752"/>
                </a:lnTo>
                <a:close/>
              </a:path>
              <a:path w="1324609" h="413385">
                <a:moveTo>
                  <a:pt x="1117853" y="0"/>
                </a:moveTo>
                <a:lnTo>
                  <a:pt x="1117853" y="103250"/>
                </a:lnTo>
                <a:lnTo>
                  <a:pt x="1221104" y="103250"/>
                </a:lnTo>
                <a:lnTo>
                  <a:pt x="1117853" y="0"/>
                </a:lnTo>
                <a:close/>
              </a:path>
            </a:pathLst>
          </a:custGeom>
          <a:solidFill>
            <a:srgbClr val="819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6"/>
          <p:cNvSpPr/>
          <p:nvPr/>
        </p:nvSpPr>
        <p:spPr>
          <a:xfrm>
            <a:off x="5007102" y="4941207"/>
            <a:ext cx="1324610" cy="413384"/>
          </a:xfrm>
          <a:custGeom>
            <a:avLst/>
            <a:gdLst/>
            <a:ahLst/>
            <a:cxnLst/>
            <a:rect l="l" t="t" r="r" b="b"/>
            <a:pathLst>
              <a:path w="1324609" h="413385">
                <a:moveTo>
                  <a:pt x="0" y="206501"/>
                </a:moveTo>
                <a:lnTo>
                  <a:pt x="206501" y="0"/>
                </a:lnTo>
                <a:lnTo>
                  <a:pt x="206501" y="103250"/>
                </a:lnTo>
                <a:lnTo>
                  <a:pt x="1117853" y="103250"/>
                </a:lnTo>
                <a:lnTo>
                  <a:pt x="1117853" y="0"/>
                </a:lnTo>
                <a:lnTo>
                  <a:pt x="1324355" y="206501"/>
                </a:lnTo>
                <a:lnTo>
                  <a:pt x="1117853" y="413003"/>
                </a:lnTo>
                <a:lnTo>
                  <a:pt x="1117853" y="309752"/>
                </a:lnTo>
                <a:lnTo>
                  <a:pt x="206501" y="309752"/>
                </a:lnTo>
                <a:lnTo>
                  <a:pt x="206501" y="413003"/>
                </a:lnTo>
                <a:lnTo>
                  <a:pt x="0" y="206501"/>
                </a:lnTo>
                <a:close/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7"/>
          <p:cNvSpPr/>
          <p:nvPr/>
        </p:nvSpPr>
        <p:spPr>
          <a:xfrm>
            <a:off x="3495293" y="3441592"/>
            <a:ext cx="402590" cy="1329055"/>
          </a:xfrm>
          <a:custGeom>
            <a:avLst/>
            <a:gdLst/>
            <a:ahLst/>
            <a:cxnLst/>
            <a:rect l="l" t="t" r="r" b="b"/>
            <a:pathLst>
              <a:path w="402590" h="1329054">
                <a:moveTo>
                  <a:pt x="402335" y="1127760"/>
                </a:moveTo>
                <a:lnTo>
                  <a:pt x="0" y="1127760"/>
                </a:lnTo>
                <a:lnTo>
                  <a:pt x="201167" y="1328928"/>
                </a:lnTo>
                <a:lnTo>
                  <a:pt x="402335" y="1127760"/>
                </a:lnTo>
                <a:close/>
              </a:path>
              <a:path w="402590" h="1329054">
                <a:moveTo>
                  <a:pt x="301751" y="201168"/>
                </a:moveTo>
                <a:lnTo>
                  <a:pt x="100583" y="201168"/>
                </a:lnTo>
                <a:lnTo>
                  <a:pt x="100583" y="1127760"/>
                </a:lnTo>
                <a:lnTo>
                  <a:pt x="301751" y="1127760"/>
                </a:lnTo>
                <a:lnTo>
                  <a:pt x="301751" y="201168"/>
                </a:lnTo>
                <a:close/>
              </a:path>
              <a:path w="402590" h="1329054">
                <a:moveTo>
                  <a:pt x="201167" y="0"/>
                </a:moveTo>
                <a:lnTo>
                  <a:pt x="0" y="201168"/>
                </a:lnTo>
                <a:lnTo>
                  <a:pt x="402335" y="201168"/>
                </a:lnTo>
                <a:lnTo>
                  <a:pt x="201167" y="0"/>
                </a:lnTo>
                <a:close/>
              </a:path>
            </a:pathLst>
          </a:custGeom>
          <a:solidFill>
            <a:srgbClr val="819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8"/>
          <p:cNvSpPr/>
          <p:nvPr/>
        </p:nvSpPr>
        <p:spPr>
          <a:xfrm>
            <a:off x="3495293" y="3441592"/>
            <a:ext cx="402590" cy="1329055"/>
          </a:xfrm>
          <a:custGeom>
            <a:avLst/>
            <a:gdLst/>
            <a:ahLst/>
            <a:cxnLst/>
            <a:rect l="l" t="t" r="r" b="b"/>
            <a:pathLst>
              <a:path w="402590" h="1329054">
                <a:moveTo>
                  <a:pt x="201167" y="1328928"/>
                </a:moveTo>
                <a:lnTo>
                  <a:pt x="0" y="1127760"/>
                </a:lnTo>
                <a:lnTo>
                  <a:pt x="100583" y="1127760"/>
                </a:lnTo>
                <a:lnTo>
                  <a:pt x="100583" y="201168"/>
                </a:lnTo>
                <a:lnTo>
                  <a:pt x="0" y="201168"/>
                </a:lnTo>
                <a:lnTo>
                  <a:pt x="201167" y="0"/>
                </a:lnTo>
                <a:lnTo>
                  <a:pt x="402335" y="201168"/>
                </a:lnTo>
                <a:lnTo>
                  <a:pt x="301751" y="201168"/>
                </a:lnTo>
                <a:lnTo>
                  <a:pt x="301751" y="1127760"/>
                </a:lnTo>
                <a:lnTo>
                  <a:pt x="402335" y="1127760"/>
                </a:lnTo>
                <a:lnTo>
                  <a:pt x="201167" y="1328928"/>
                </a:lnTo>
                <a:close/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9"/>
          <p:cNvSpPr/>
          <p:nvPr/>
        </p:nvSpPr>
        <p:spPr>
          <a:xfrm>
            <a:off x="1043178" y="3441592"/>
            <a:ext cx="402590" cy="1298575"/>
          </a:xfrm>
          <a:custGeom>
            <a:avLst/>
            <a:gdLst/>
            <a:ahLst/>
            <a:cxnLst/>
            <a:rect l="l" t="t" r="r" b="b"/>
            <a:pathLst>
              <a:path w="402589" h="1298575">
                <a:moveTo>
                  <a:pt x="402336" y="1097280"/>
                </a:moveTo>
                <a:lnTo>
                  <a:pt x="0" y="1097280"/>
                </a:lnTo>
                <a:lnTo>
                  <a:pt x="201168" y="1298448"/>
                </a:lnTo>
                <a:lnTo>
                  <a:pt x="402336" y="1097280"/>
                </a:lnTo>
                <a:close/>
              </a:path>
              <a:path w="402589" h="1298575">
                <a:moveTo>
                  <a:pt x="301751" y="201168"/>
                </a:moveTo>
                <a:lnTo>
                  <a:pt x="100584" y="201168"/>
                </a:lnTo>
                <a:lnTo>
                  <a:pt x="100584" y="1097280"/>
                </a:lnTo>
                <a:lnTo>
                  <a:pt x="301751" y="1097280"/>
                </a:lnTo>
                <a:lnTo>
                  <a:pt x="301751" y="201168"/>
                </a:lnTo>
                <a:close/>
              </a:path>
              <a:path w="402589" h="1298575">
                <a:moveTo>
                  <a:pt x="201168" y="0"/>
                </a:moveTo>
                <a:lnTo>
                  <a:pt x="0" y="201168"/>
                </a:lnTo>
                <a:lnTo>
                  <a:pt x="402336" y="201168"/>
                </a:lnTo>
                <a:lnTo>
                  <a:pt x="201168" y="0"/>
                </a:lnTo>
                <a:close/>
              </a:path>
            </a:pathLst>
          </a:custGeom>
          <a:solidFill>
            <a:srgbClr val="819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0"/>
          <p:cNvSpPr/>
          <p:nvPr/>
        </p:nvSpPr>
        <p:spPr>
          <a:xfrm>
            <a:off x="1043178" y="3441592"/>
            <a:ext cx="402590" cy="1298575"/>
          </a:xfrm>
          <a:custGeom>
            <a:avLst/>
            <a:gdLst/>
            <a:ahLst/>
            <a:cxnLst/>
            <a:rect l="l" t="t" r="r" b="b"/>
            <a:pathLst>
              <a:path w="402589" h="1298575">
                <a:moveTo>
                  <a:pt x="201168" y="1298448"/>
                </a:moveTo>
                <a:lnTo>
                  <a:pt x="0" y="1097280"/>
                </a:lnTo>
                <a:lnTo>
                  <a:pt x="100584" y="1097280"/>
                </a:lnTo>
                <a:lnTo>
                  <a:pt x="100584" y="201168"/>
                </a:lnTo>
                <a:lnTo>
                  <a:pt x="0" y="201168"/>
                </a:lnTo>
                <a:lnTo>
                  <a:pt x="201168" y="0"/>
                </a:lnTo>
                <a:lnTo>
                  <a:pt x="402336" y="201168"/>
                </a:lnTo>
                <a:lnTo>
                  <a:pt x="301751" y="201168"/>
                </a:lnTo>
                <a:lnTo>
                  <a:pt x="301751" y="1097280"/>
                </a:lnTo>
                <a:lnTo>
                  <a:pt x="402336" y="1097280"/>
                </a:lnTo>
                <a:lnTo>
                  <a:pt x="201168" y="1298448"/>
                </a:lnTo>
                <a:close/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1"/>
          <p:cNvSpPr/>
          <p:nvPr/>
        </p:nvSpPr>
        <p:spPr>
          <a:xfrm>
            <a:off x="2656331" y="2573673"/>
            <a:ext cx="1955800" cy="1035050"/>
          </a:xfrm>
          <a:custGeom>
            <a:avLst/>
            <a:gdLst/>
            <a:ahLst/>
            <a:cxnLst/>
            <a:rect l="l" t="t" r="r" b="b"/>
            <a:pathLst>
              <a:path w="1955800" h="1035050">
                <a:moveTo>
                  <a:pt x="0" y="1034795"/>
                </a:moveTo>
                <a:lnTo>
                  <a:pt x="1955292" y="1034795"/>
                </a:lnTo>
                <a:lnTo>
                  <a:pt x="1955292" y="0"/>
                </a:lnTo>
                <a:lnTo>
                  <a:pt x="0" y="0"/>
                </a:lnTo>
                <a:lnTo>
                  <a:pt x="0" y="1034795"/>
                </a:lnTo>
                <a:close/>
              </a:path>
            </a:pathLst>
          </a:custGeom>
          <a:solidFill>
            <a:srgbClr val="13286D">
              <a:alpha val="2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2"/>
          <p:cNvSpPr/>
          <p:nvPr/>
        </p:nvSpPr>
        <p:spPr>
          <a:xfrm>
            <a:off x="2656331" y="2573673"/>
            <a:ext cx="1955800" cy="1035050"/>
          </a:xfrm>
          <a:custGeom>
            <a:avLst/>
            <a:gdLst/>
            <a:ahLst/>
            <a:cxnLst/>
            <a:rect l="l" t="t" r="r" b="b"/>
            <a:pathLst>
              <a:path w="1955800" h="1035050">
                <a:moveTo>
                  <a:pt x="0" y="1034795"/>
                </a:moveTo>
                <a:lnTo>
                  <a:pt x="1955292" y="1034795"/>
                </a:lnTo>
                <a:lnTo>
                  <a:pt x="1955292" y="0"/>
                </a:lnTo>
                <a:lnTo>
                  <a:pt x="0" y="0"/>
                </a:lnTo>
                <a:lnTo>
                  <a:pt x="0" y="10347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3"/>
          <p:cNvSpPr/>
          <p:nvPr/>
        </p:nvSpPr>
        <p:spPr>
          <a:xfrm>
            <a:off x="382523" y="2573673"/>
            <a:ext cx="2089785" cy="1035050"/>
          </a:xfrm>
          <a:custGeom>
            <a:avLst/>
            <a:gdLst/>
            <a:ahLst/>
            <a:cxnLst/>
            <a:rect l="l" t="t" r="r" b="b"/>
            <a:pathLst>
              <a:path w="2089785" h="1035050">
                <a:moveTo>
                  <a:pt x="0" y="1034795"/>
                </a:moveTo>
                <a:lnTo>
                  <a:pt x="2089403" y="1034795"/>
                </a:lnTo>
                <a:lnTo>
                  <a:pt x="2089403" y="0"/>
                </a:lnTo>
                <a:lnTo>
                  <a:pt x="0" y="0"/>
                </a:lnTo>
                <a:lnTo>
                  <a:pt x="0" y="1034795"/>
                </a:lnTo>
                <a:close/>
              </a:path>
            </a:pathLst>
          </a:custGeom>
          <a:solidFill>
            <a:srgbClr val="13286D">
              <a:alpha val="2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4"/>
          <p:cNvSpPr/>
          <p:nvPr/>
        </p:nvSpPr>
        <p:spPr>
          <a:xfrm>
            <a:off x="382523" y="2573673"/>
            <a:ext cx="2089785" cy="1035050"/>
          </a:xfrm>
          <a:custGeom>
            <a:avLst/>
            <a:gdLst/>
            <a:ahLst/>
            <a:cxnLst/>
            <a:rect l="l" t="t" r="r" b="b"/>
            <a:pathLst>
              <a:path w="2089785" h="1035050">
                <a:moveTo>
                  <a:pt x="0" y="1034795"/>
                </a:moveTo>
                <a:lnTo>
                  <a:pt x="2089403" y="1034795"/>
                </a:lnTo>
                <a:lnTo>
                  <a:pt x="2089403" y="0"/>
                </a:lnTo>
                <a:lnTo>
                  <a:pt x="0" y="0"/>
                </a:lnTo>
                <a:lnTo>
                  <a:pt x="0" y="10347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5"/>
          <p:cNvSpPr/>
          <p:nvPr/>
        </p:nvSpPr>
        <p:spPr>
          <a:xfrm>
            <a:off x="2831592" y="2680354"/>
            <a:ext cx="1618615" cy="483234"/>
          </a:xfrm>
          <a:custGeom>
            <a:avLst/>
            <a:gdLst/>
            <a:ahLst/>
            <a:cxnLst/>
            <a:rect l="l" t="t" r="r" b="b"/>
            <a:pathLst>
              <a:path w="1618615" h="483235">
                <a:moveTo>
                  <a:pt x="0" y="483108"/>
                </a:moveTo>
                <a:lnTo>
                  <a:pt x="1618488" y="483108"/>
                </a:lnTo>
                <a:lnTo>
                  <a:pt x="1618488" y="0"/>
                </a:lnTo>
                <a:lnTo>
                  <a:pt x="0" y="0"/>
                </a:lnTo>
                <a:lnTo>
                  <a:pt x="0" y="483108"/>
                </a:lnTo>
                <a:close/>
              </a:path>
            </a:pathLst>
          </a:custGeom>
          <a:solidFill>
            <a:srgbClr val="F18E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6"/>
          <p:cNvSpPr txBox="1"/>
          <p:nvPr/>
        </p:nvSpPr>
        <p:spPr>
          <a:xfrm>
            <a:off x="2831592" y="2680354"/>
            <a:ext cx="1618615" cy="663643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151130" algn="ctr">
              <a:lnSpc>
                <a:spcPct val="100000"/>
              </a:lnSpc>
              <a:spcBef>
                <a:spcPts val="775"/>
              </a:spcBef>
            </a:pPr>
            <a:r>
              <a:rPr sz="1500" dirty="0">
                <a:cs typeface="Arial" panose="020B0604020202020204" pitchFamily="34" charset="0"/>
              </a:rPr>
              <a:t>MES</a:t>
            </a:r>
            <a:r>
              <a:rPr sz="1500" spc="-35" dirty="0">
                <a:cs typeface="Arial" panose="020B0604020202020204" pitchFamily="34" charset="0"/>
              </a:rPr>
              <a:t> </a:t>
            </a:r>
            <a:r>
              <a:rPr sz="1500" spc="-5" dirty="0">
                <a:cs typeface="Arial" panose="020B0604020202020204" pitchFamily="34" charset="0"/>
              </a:rPr>
              <a:t>System</a:t>
            </a:r>
            <a:endParaRPr lang="en-US" sz="1500" spc="-5" dirty="0">
              <a:cs typeface="Arial" panose="020B0604020202020204" pitchFamily="34" charset="0"/>
            </a:endParaRPr>
          </a:p>
          <a:p>
            <a:pPr marL="151130" algn="ctr">
              <a:lnSpc>
                <a:spcPct val="100000"/>
              </a:lnSpc>
              <a:spcBef>
                <a:spcPts val="775"/>
              </a:spcBef>
            </a:pPr>
            <a:endParaRPr sz="1500" dirty="0">
              <a:cs typeface="Arial" panose="020B0604020202020204" pitchFamily="34" charset="0"/>
            </a:endParaRPr>
          </a:p>
        </p:txBody>
      </p:sp>
      <p:sp>
        <p:nvSpPr>
          <p:cNvPr id="24" name="object 27"/>
          <p:cNvSpPr/>
          <p:nvPr/>
        </p:nvSpPr>
        <p:spPr>
          <a:xfrm>
            <a:off x="2831592" y="3163462"/>
            <a:ext cx="1617345" cy="277495"/>
          </a:xfrm>
          <a:custGeom>
            <a:avLst/>
            <a:gdLst/>
            <a:ahLst/>
            <a:cxnLst/>
            <a:rect l="l" t="t" r="r" b="b"/>
            <a:pathLst>
              <a:path w="1617345" h="277495">
                <a:moveTo>
                  <a:pt x="0" y="277367"/>
                </a:moveTo>
                <a:lnTo>
                  <a:pt x="1616963" y="277367"/>
                </a:lnTo>
                <a:lnTo>
                  <a:pt x="1616963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FFFF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8"/>
          <p:cNvSpPr/>
          <p:nvPr/>
        </p:nvSpPr>
        <p:spPr>
          <a:xfrm>
            <a:off x="2831592" y="3163462"/>
            <a:ext cx="1617345" cy="277495"/>
          </a:xfrm>
          <a:custGeom>
            <a:avLst/>
            <a:gdLst/>
            <a:ahLst/>
            <a:cxnLst/>
            <a:rect l="l" t="t" r="r" b="b"/>
            <a:pathLst>
              <a:path w="1617345" h="277495">
                <a:moveTo>
                  <a:pt x="0" y="277367"/>
                </a:moveTo>
                <a:lnTo>
                  <a:pt x="1616963" y="277367"/>
                </a:lnTo>
                <a:lnTo>
                  <a:pt x="1616963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9"/>
          <p:cNvSpPr txBox="1"/>
          <p:nvPr/>
        </p:nvSpPr>
        <p:spPr>
          <a:xfrm>
            <a:off x="2836354" y="3177559"/>
            <a:ext cx="1614170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1610" algn="ctr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cs typeface="Arial" panose="020B0604020202020204" pitchFamily="34" charset="0"/>
              </a:rPr>
              <a:t>OPC </a:t>
            </a:r>
            <a:r>
              <a:rPr sz="1500" spc="-5" dirty="0">
                <a:cs typeface="Arial" panose="020B0604020202020204" pitchFamily="34" charset="0"/>
              </a:rPr>
              <a:t>UA</a:t>
            </a:r>
            <a:r>
              <a:rPr sz="1500" spc="-110" dirty="0">
                <a:cs typeface="Arial" panose="020B0604020202020204" pitchFamily="34" charset="0"/>
              </a:rPr>
              <a:t> </a:t>
            </a:r>
            <a:r>
              <a:rPr sz="1500" spc="-5" dirty="0">
                <a:cs typeface="Arial" panose="020B0604020202020204" pitchFamily="34" charset="0"/>
              </a:rPr>
              <a:t>Server</a:t>
            </a:r>
            <a:endParaRPr sz="1500">
              <a:cs typeface="Arial" panose="020B0604020202020204" pitchFamily="34" charset="0"/>
            </a:endParaRPr>
          </a:p>
        </p:txBody>
      </p:sp>
      <p:sp>
        <p:nvSpPr>
          <p:cNvPr id="27" name="object 30"/>
          <p:cNvSpPr txBox="1"/>
          <p:nvPr/>
        </p:nvSpPr>
        <p:spPr>
          <a:xfrm>
            <a:off x="557784" y="2680354"/>
            <a:ext cx="1819910" cy="663643"/>
          </a:xfrm>
          <a:prstGeom prst="rect">
            <a:avLst/>
          </a:prstGeom>
          <a:solidFill>
            <a:srgbClr val="F18E9A"/>
          </a:solidFill>
          <a:ln w="9525">
            <a:solidFill>
              <a:srgbClr val="00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775"/>
              </a:spcBef>
            </a:pPr>
            <a:r>
              <a:rPr sz="1500" spc="-5" dirty="0">
                <a:cs typeface="Arial" panose="020B0604020202020204" pitchFamily="34" charset="0"/>
              </a:rPr>
              <a:t>Plant</a:t>
            </a:r>
            <a:r>
              <a:rPr sz="1500" spc="-45" dirty="0">
                <a:cs typeface="Arial" panose="020B0604020202020204" pitchFamily="34" charset="0"/>
              </a:rPr>
              <a:t> </a:t>
            </a:r>
            <a:r>
              <a:rPr sz="1500" spc="-10" dirty="0">
                <a:cs typeface="Arial" panose="020B0604020202020204" pitchFamily="34" charset="0"/>
              </a:rPr>
              <a:t>Engineering</a:t>
            </a:r>
            <a:endParaRPr lang="en-US" sz="1500" spc="-10" dirty="0">
              <a:cs typeface="Arial" panose="020B0604020202020204" pitchFamily="34" charset="0"/>
            </a:endParaRPr>
          </a:p>
          <a:p>
            <a:pPr marL="12065" algn="ctr">
              <a:lnSpc>
                <a:spcPct val="100000"/>
              </a:lnSpc>
              <a:spcBef>
                <a:spcPts val="775"/>
              </a:spcBef>
            </a:pPr>
            <a:endParaRPr sz="1500" dirty="0">
              <a:cs typeface="Arial" panose="020B0604020202020204" pitchFamily="34" charset="0"/>
            </a:endParaRPr>
          </a:p>
        </p:txBody>
      </p:sp>
      <p:sp>
        <p:nvSpPr>
          <p:cNvPr id="28" name="object 31"/>
          <p:cNvSpPr txBox="1"/>
          <p:nvPr/>
        </p:nvSpPr>
        <p:spPr>
          <a:xfrm>
            <a:off x="557784" y="3163462"/>
            <a:ext cx="1819910" cy="258404"/>
          </a:xfrm>
          <a:prstGeom prst="rect">
            <a:avLst/>
          </a:prstGeom>
          <a:solidFill>
            <a:srgbClr val="FFFF94"/>
          </a:solidFill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288290" algn="ctr">
              <a:lnSpc>
                <a:spcPct val="100000"/>
              </a:lnSpc>
              <a:spcBef>
                <a:spcPts val="215"/>
              </a:spcBef>
            </a:pPr>
            <a:r>
              <a:rPr sz="1500" dirty="0">
                <a:cs typeface="Arial" panose="020B0604020202020204" pitchFamily="34" charset="0"/>
              </a:rPr>
              <a:t>OPC </a:t>
            </a:r>
            <a:r>
              <a:rPr sz="1500" spc="-5" dirty="0">
                <a:cs typeface="Arial" panose="020B0604020202020204" pitchFamily="34" charset="0"/>
              </a:rPr>
              <a:t>UA</a:t>
            </a:r>
            <a:r>
              <a:rPr sz="1500" spc="-105" dirty="0">
                <a:cs typeface="Arial" panose="020B0604020202020204" pitchFamily="34" charset="0"/>
              </a:rPr>
              <a:t> </a:t>
            </a:r>
            <a:r>
              <a:rPr sz="1500" spc="-5" dirty="0">
                <a:cs typeface="Arial" panose="020B0604020202020204" pitchFamily="34" charset="0"/>
              </a:rPr>
              <a:t>Server</a:t>
            </a:r>
            <a:endParaRPr sz="1500">
              <a:cs typeface="Arial" panose="020B0604020202020204" pitchFamily="34" charset="0"/>
            </a:endParaRPr>
          </a:p>
        </p:txBody>
      </p:sp>
      <p:sp>
        <p:nvSpPr>
          <p:cNvPr id="29" name="object 32"/>
          <p:cNvSpPr/>
          <p:nvPr/>
        </p:nvSpPr>
        <p:spPr>
          <a:xfrm>
            <a:off x="1159764" y="5493657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866"/>
                </a:lnTo>
              </a:path>
            </a:pathLst>
          </a:custGeom>
          <a:ln w="76200">
            <a:solidFill>
              <a:srgbClr val="CCD2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3"/>
          <p:cNvSpPr/>
          <p:nvPr/>
        </p:nvSpPr>
        <p:spPr>
          <a:xfrm>
            <a:off x="7266431" y="5347354"/>
            <a:ext cx="0" cy="1126490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0"/>
                </a:moveTo>
                <a:lnTo>
                  <a:pt x="0" y="1126083"/>
                </a:lnTo>
              </a:path>
            </a:pathLst>
          </a:custGeom>
          <a:ln w="76200">
            <a:solidFill>
              <a:srgbClr val="CCD2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4"/>
          <p:cNvSpPr/>
          <p:nvPr/>
        </p:nvSpPr>
        <p:spPr>
          <a:xfrm>
            <a:off x="3287268" y="5653678"/>
            <a:ext cx="1431035" cy="521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5"/>
          <p:cNvSpPr/>
          <p:nvPr/>
        </p:nvSpPr>
        <p:spPr>
          <a:xfrm>
            <a:off x="595884" y="5871610"/>
            <a:ext cx="1382267" cy="534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6"/>
          <p:cNvSpPr/>
          <p:nvPr/>
        </p:nvSpPr>
        <p:spPr>
          <a:xfrm>
            <a:off x="6605016" y="5850274"/>
            <a:ext cx="1321307" cy="623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7"/>
          <p:cNvSpPr/>
          <p:nvPr/>
        </p:nvSpPr>
        <p:spPr>
          <a:xfrm>
            <a:off x="6426707" y="4768234"/>
            <a:ext cx="1635252" cy="6522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8"/>
          <p:cNvSpPr txBox="1"/>
          <p:nvPr/>
        </p:nvSpPr>
        <p:spPr>
          <a:xfrm>
            <a:off x="5141596" y="3671970"/>
            <a:ext cx="283501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indent="-140335">
              <a:lnSpc>
                <a:spcPct val="100000"/>
              </a:lnSpc>
              <a:spcBef>
                <a:spcPts val="100"/>
              </a:spcBef>
              <a:buChar char="-"/>
              <a:tabLst>
                <a:tab pos="153035" algn="l"/>
              </a:tabLst>
            </a:pPr>
            <a:r>
              <a:rPr sz="1800" b="1" spc="-15" dirty="0">
                <a:cs typeface="Arial" panose="020B0604020202020204" pitchFamily="34" charset="0"/>
              </a:rPr>
              <a:t>Vertical </a:t>
            </a:r>
            <a:r>
              <a:rPr sz="1800" b="1" spc="-5" dirty="0">
                <a:cs typeface="Arial" panose="020B0604020202020204" pitchFamily="34" charset="0"/>
              </a:rPr>
              <a:t>&amp;</a:t>
            </a:r>
            <a:r>
              <a:rPr sz="1800" b="1" spc="-10" dirty="0">
                <a:cs typeface="Arial" panose="020B0604020202020204" pitchFamily="34" charset="0"/>
              </a:rPr>
              <a:t> </a:t>
            </a:r>
            <a:r>
              <a:rPr sz="1800" b="1" dirty="0">
                <a:cs typeface="Arial" panose="020B0604020202020204" pitchFamily="34" charset="0"/>
              </a:rPr>
              <a:t>Horizontal</a:t>
            </a:r>
            <a:endParaRPr sz="1800" dirty="0">
              <a:cs typeface="Arial" panose="020B0604020202020204" pitchFamily="34" charset="0"/>
            </a:endParaRPr>
          </a:p>
          <a:p>
            <a:pPr marL="152400" indent="-140335">
              <a:lnSpc>
                <a:spcPct val="100000"/>
              </a:lnSpc>
              <a:buChar char="-"/>
              <a:tabLst>
                <a:tab pos="153035" algn="l"/>
              </a:tabLst>
            </a:pPr>
            <a:r>
              <a:rPr sz="1800" b="1" dirty="0">
                <a:cs typeface="Arial" panose="020B0604020202020204" pitchFamily="34" charset="0"/>
              </a:rPr>
              <a:t>Fieldbus</a:t>
            </a:r>
            <a:r>
              <a:rPr sz="1800" b="1" spc="-75" dirty="0">
                <a:cs typeface="Arial" panose="020B0604020202020204" pitchFamily="34" charset="0"/>
              </a:rPr>
              <a:t> </a:t>
            </a:r>
            <a:r>
              <a:rPr sz="1800" b="1" dirty="0">
                <a:cs typeface="Arial" panose="020B0604020202020204" pitchFamily="34" charset="0"/>
              </a:rPr>
              <a:t>independent</a:t>
            </a:r>
            <a:endParaRPr sz="1800" dirty="0">
              <a:cs typeface="Arial" panose="020B0604020202020204" pitchFamily="34" charset="0"/>
            </a:endParaRPr>
          </a:p>
          <a:p>
            <a:pPr marL="152400" indent="-140335">
              <a:lnSpc>
                <a:spcPct val="100000"/>
              </a:lnSpc>
              <a:buChar char="-"/>
              <a:tabLst>
                <a:tab pos="153035" algn="l"/>
              </a:tabLst>
            </a:pPr>
            <a:r>
              <a:rPr sz="1800" b="1" spc="-20" dirty="0">
                <a:cs typeface="Arial" panose="020B0604020202020204" pitchFamily="34" charset="0"/>
              </a:rPr>
              <a:t>It’s </a:t>
            </a:r>
            <a:r>
              <a:rPr sz="1800" b="1" dirty="0">
                <a:cs typeface="Arial" panose="020B0604020202020204" pitchFamily="34" charset="0"/>
              </a:rPr>
              <a:t>fast – but not</a:t>
            </a:r>
            <a:r>
              <a:rPr sz="1800" b="1" spc="-50" dirty="0">
                <a:cs typeface="Arial" panose="020B0604020202020204" pitchFamily="34" charset="0"/>
              </a:rPr>
              <a:t> </a:t>
            </a:r>
            <a:r>
              <a:rPr sz="1800" b="1" spc="-5" dirty="0">
                <a:cs typeface="Arial" panose="020B0604020202020204" pitchFamily="34" charset="0"/>
              </a:rPr>
              <a:t>a</a:t>
            </a:r>
            <a:r>
              <a:rPr lang="en-US" sz="1800" b="1" spc="-5" dirty="0">
                <a:cs typeface="Arial" panose="020B0604020202020204" pitchFamily="34" charset="0"/>
              </a:rPr>
              <a:t> </a:t>
            </a:r>
            <a:r>
              <a:rPr sz="1800" b="1" dirty="0">
                <a:cs typeface="Arial" panose="020B0604020202020204" pitchFamily="34" charset="0"/>
              </a:rPr>
              <a:t>fieldbus</a:t>
            </a:r>
            <a:endParaRPr sz="1800" dirty="0">
              <a:cs typeface="Arial" panose="020B0604020202020204" pitchFamily="34" charset="0"/>
            </a:endParaRPr>
          </a:p>
        </p:txBody>
      </p:sp>
      <p:sp>
        <p:nvSpPr>
          <p:cNvPr id="36" name="object 39"/>
          <p:cNvSpPr/>
          <p:nvPr/>
        </p:nvSpPr>
        <p:spPr>
          <a:xfrm>
            <a:off x="5739383" y="2124094"/>
            <a:ext cx="2328672" cy="14218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40"/>
          <p:cNvSpPr/>
          <p:nvPr/>
        </p:nvSpPr>
        <p:spPr>
          <a:xfrm>
            <a:off x="5778472" y="2162592"/>
            <a:ext cx="2201398" cy="12944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1"/>
          <p:cNvSpPr/>
          <p:nvPr/>
        </p:nvSpPr>
        <p:spPr>
          <a:xfrm>
            <a:off x="5778472" y="2162592"/>
            <a:ext cx="2201545" cy="1294765"/>
          </a:xfrm>
          <a:custGeom>
            <a:avLst/>
            <a:gdLst/>
            <a:ahLst/>
            <a:cxnLst/>
            <a:rect l="l" t="t" r="r" b="b"/>
            <a:pathLst>
              <a:path w="2201545" h="1294764">
                <a:moveTo>
                  <a:pt x="199798" y="426194"/>
                </a:moveTo>
                <a:lnTo>
                  <a:pt x="196756" y="381471"/>
                </a:lnTo>
                <a:lnTo>
                  <a:pt x="202543" y="338102"/>
                </a:lnTo>
                <a:lnTo>
                  <a:pt x="216555" y="296724"/>
                </a:lnTo>
                <a:lnTo>
                  <a:pt x="238188" y="257973"/>
                </a:lnTo>
                <a:lnTo>
                  <a:pt x="266838" y="222486"/>
                </a:lnTo>
                <a:lnTo>
                  <a:pt x="301900" y="190900"/>
                </a:lnTo>
                <a:lnTo>
                  <a:pt x="342770" y="163853"/>
                </a:lnTo>
                <a:lnTo>
                  <a:pt x="388843" y="141982"/>
                </a:lnTo>
                <a:lnTo>
                  <a:pt x="439516" y="125923"/>
                </a:lnTo>
                <a:lnTo>
                  <a:pt x="494184" y="116314"/>
                </a:lnTo>
                <a:lnTo>
                  <a:pt x="551380" y="113972"/>
                </a:lnTo>
                <a:lnTo>
                  <a:pt x="607897" y="119203"/>
                </a:lnTo>
                <a:lnTo>
                  <a:pt x="662580" y="131816"/>
                </a:lnTo>
                <a:lnTo>
                  <a:pt x="714275" y="151620"/>
                </a:lnTo>
                <a:lnTo>
                  <a:pt x="741035" y="118708"/>
                </a:lnTo>
                <a:lnTo>
                  <a:pt x="773721" y="90925"/>
                </a:lnTo>
                <a:lnTo>
                  <a:pt x="811293" y="68524"/>
                </a:lnTo>
                <a:lnTo>
                  <a:pt x="852717" y="51762"/>
                </a:lnTo>
                <a:lnTo>
                  <a:pt x="896955" y="40893"/>
                </a:lnTo>
                <a:lnTo>
                  <a:pt x="942969" y="36172"/>
                </a:lnTo>
                <a:lnTo>
                  <a:pt x="989723" y="37855"/>
                </a:lnTo>
                <a:lnTo>
                  <a:pt x="1036181" y="46195"/>
                </a:lnTo>
                <a:lnTo>
                  <a:pt x="1081305" y="61450"/>
                </a:lnTo>
                <a:lnTo>
                  <a:pt x="1129954" y="87917"/>
                </a:lnTo>
                <a:lnTo>
                  <a:pt x="1144424" y="98534"/>
                </a:lnTo>
                <a:lnTo>
                  <a:pt x="1172405" y="64138"/>
                </a:lnTo>
                <a:lnTo>
                  <a:pt x="1208237" y="36602"/>
                </a:lnTo>
                <a:lnTo>
                  <a:pt x="1250130" y="16411"/>
                </a:lnTo>
                <a:lnTo>
                  <a:pt x="1296292" y="4049"/>
                </a:lnTo>
                <a:lnTo>
                  <a:pt x="1344934" y="0"/>
                </a:lnTo>
                <a:lnTo>
                  <a:pt x="1394264" y="4748"/>
                </a:lnTo>
                <a:lnTo>
                  <a:pt x="1442493" y="18778"/>
                </a:lnTo>
                <a:lnTo>
                  <a:pt x="1484895" y="40860"/>
                </a:lnTo>
                <a:lnTo>
                  <a:pt x="1519963" y="70086"/>
                </a:lnTo>
                <a:lnTo>
                  <a:pt x="1556007" y="42324"/>
                </a:lnTo>
                <a:lnTo>
                  <a:pt x="1597006" y="21488"/>
                </a:lnTo>
                <a:lnTo>
                  <a:pt x="1641556" y="7672"/>
                </a:lnTo>
                <a:lnTo>
                  <a:pt x="1688254" y="966"/>
                </a:lnTo>
                <a:lnTo>
                  <a:pt x="1735695" y="1464"/>
                </a:lnTo>
                <a:lnTo>
                  <a:pt x="1782478" y="9257"/>
                </a:lnTo>
                <a:lnTo>
                  <a:pt x="1827197" y="24438"/>
                </a:lnTo>
                <a:lnTo>
                  <a:pt x="1868451" y="47099"/>
                </a:lnTo>
                <a:lnTo>
                  <a:pt x="1898544" y="71374"/>
                </a:lnTo>
                <a:lnTo>
                  <a:pt x="1940728" y="129877"/>
                </a:lnTo>
                <a:lnTo>
                  <a:pt x="1951890" y="162796"/>
                </a:lnTo>
                <a:lnTo>
                  <a:pt x="2003227" y="178606"/>
                </a:lnTo>
                <a:lnTo>
                  <a:pt x="2048237" y="201604"/>
                </a:lnTo>
                <a:lnTo>
                  <a:pt x="2086154" y="230713"/>
                </a:lnTo>
                <a:lnTo>
                  <a:pt x="2116212" y="264856"/>
                </a:lnTo>
                <a:lnTo>
                  <a:pt x="2137644" y="302958"/>
                </a:lnTo>
                <a:lnTo>
                  <a:pt x="2149682" y="343943"/>
                </a:lnTo>
                <a:lnTo>
                  <a:pt x="2151562" y="386735"/>
                </a:lnTo>
                <a:lnTo>
                  <a:pt x="2142517" y="430258"/>
                </a:lnTo>
                <a:lnTo>
                  <a:pt x="2139876" y="437491"/>
                </a:lnTo>
                <a:lnTo>
                  <a:pt x="2136913" y="444688"/>
                </a:lnTo>
                <a:lnTo>
                  <a:pt x="2133641" y="451814"/>
                </a:lnTo>
                <a:lnTo>
                  <a:pt x="2130071" y="458833"/>
                </a:lnTo>
                <a:lnTo>
                  <a:pt x="2160580" y="496545"/>
                </a:lnTo>
                <a:lnTo>
                  <a:pt x="2182550" y="536607"/>
                </a:lnTo>
                <a:lnTo>
                  <a:pt x="2196112" y="578221"/>
                </a:lnTo>
                <a:lnTo>
                  <a:pt x="2201398" y="620592"/>
                </a:lnTo>
                <a:lnTo>
                  <a:pt x="2198540" y="662922"/>
                </a:lnTo>
                <a:lnTo>
                  <a:pt x="2187669" y="704413"/>
                </a:lnTo>
                <a:lnTo>
                  <a:pt x="2168918" y="744269"/>
                </a:lnTo>
                <a:lnTo>
                  <a:pt x="2142417" y="781693"/>
                </a:lnTo>
                <a:lnTo>
                  <a:pt x="2108300" y="815888"/>
                </a:lnTo>
                <a:lnTo>
                  <a:pt x="2066698" y="846056"/>
                </a:lnTo>
                <a:lnTo>
                  <a:pt x="2029870" y="865818"/>
                </a:lnTo>
                <a:lnTo>
                  <a:pt x="1990387" y="881568"/>
                </a:lnTo>
                <a:lnTo>
                  <a:pt x="1948737" y="893151"/>
                </a:lnTo>
                <a:lnTo>
                  <a:pt x="1905408" y="900412"/>
                </a:lnTo>
                <a:lnTo>
                  <a:pt x="1900247" y="942744"/>
                </a:lnTo>
                <a:lnTo>
                  <a:pt x="1886171" y="982518"/>
                </a:lnTo>
                <a:lnTo>
                  <a:pt x="1864020" y="1019077"/>
                </a:lnTo>
                <a:lnTo>
                  <a:pt x="1834635" y="1051763"/>
                </a:lnTo>
                <a:lnTo>
                  <a:pt x="1798856" y="1079919"/>
                </a:lnTo>
                <a:lnTo>
                  <a:pt x="1757523" y="1102887"/>
                </a:lnTo>
                <a:lnTo>
                  <a:pt x="1711478" y="1120011"/>
                </a:lnTo>
                <a:lnTo>
                  <a:pt x="1661560" y="1130631"/>
                </a:lnTo>
                <a:lnTo>
                  <a:pt x="1608609" y="1134092"/>
                </a:lnTo>
                <a:lnTo>
                  <a:pt x="1568149" y="1131587"/>
                </a:lnTo>
                <a:lnTo>
                  <a:pt x="1528678" y="1124725"/>
                </a:lnTo>
                <a:lnTo>
                  <a:pt x="1490755" y="1113625"/>
                </a:lnTo>
                <a:lnTo>
                  <a:pt x="1454939" y="1098405"/>
                </a:lnTo>
                <a:lnTo>
                  <a:pt x="1436658" y="1136580"/>
                </a:lnTo>
                <a:lnTo>
                  <a:pt x="1412251" y="1171322"/>
                </a:lnTo>
                <a:lnTo>
                  <a:pt x="1382383" y="1202346"/>
                </a:lnTo>
                <a:lnTo>
                  <a:pt x="1347717" y="1229368"/>
                </a:lnTo>
                <a:lnTo>
                  <a:pt x="1308916" y="1252103"/>
                </a:lnTo>
                <a:lnTo>
                  <a:pt x="1266644" y="1270267"/>
                </a:lnTo>
                <a:lnTo>
                  <a:pt x="1221564" y="1283575"/>
                </a:lnTo>
                <a:lnTo>
                  <a:pt x="1174340" y="1291742"/>
                </a:lnTo>
                <a:lnTo>
                  <a:pt x="1125636" y="1294484"/>
                </a:lnTo>
                <a:lnTo>
                  <a:pt x="1076115" y="1291516"/>
                </a:lnTo>
                <a:lnTo>
                  <a:pt x="1026441" y="1282555"/>
                </a:lnTo>
                <a:lnTo>
                  <a:pt x="971418" y="1264894"/>
                </a:lnTo>
                <a:lnTo>
                  <a:pt x="921348" y="1240137"/>
                </a:lnTo>
                <a:lnTo>
                  <a:pt x="877279" y="1208903"/>
                </a:lnTo>
                <a:lnTo>
                  <a:pt x="840259" y="1171811"/>
                </a:lnTo>
                <a:lnTo>
                  <a:pt x="796424" y="1190097"/>
                </a:lnTo>
                <a:lnTo>
                  <a:pt x="751129" y="1203584"/>
                </a:lnTo>
                <a:lnTo>
                  <a:pt x="704879" y="1212370"/>
                </a:lnTo>
                <a:lnTo>
                  <a:pt x="658179" y="1216557"/>
                </a:lnTo>
                <a:lnTo>
                  <a:pt x="611535" y="1216245"/>
                </a:lnTo>
                <a:lnTo>
                  <a:pt x="565451" y="1211534"/>
                </a:lnTo>
                <a:lnTo>
                  <a:pt x="520433" y="1202526"/>
                </a:lnTo>
                <a:lnTo>
                  <a:pt x="476987" y="1189321"/>
                </a:lnTo>
                <a:lnTo>
                  <a:pt x="435618" y="1172020"/>
                </a:lnTo>
                <a:lnTo>
                  <a:pt x="396831" y="1150722"/>
                </a:lnTo>
                <a:lnTo>
                  <a:pt x="361132" y="1125530"/>
                </a:lnTo>
                <a:lnTo>
                  <a:pt x="329025" y="1096542"/>
                </a:lnTo>
                <a:lnTo>
                  <a:pt x="301017" y="1063861"/>
                </a:lnTo>
                <a:lnTo>
                  <a:pt x="298223" y="1060051"/>
                </a:lnTo>
                <a:lnTo>
                  <a:pt x="296826" y="1058146"/>
                </a:lnTo>
                <a:lnTo>
                  <a:pt x="245582" y="1058239"/>
                </a:lnTo>
                <a:lnTo>
                  <a:pt x="197229" y="1049347"/>
                </a:lnTo>
                <a:lnTo>
                  <a:pt x="153241" y="1032403"/>
                </a:lnTo>
                <a:lnTo>
                  <a:pt x="115094" y="1008344"/>
                </a:lnTo>
                <a:lnTo>
                  <a:pt x="84262" y="978104"/>
                </a:lnTo>
                <a:lnTo>
                  <a:pt x="62221" y="942619"/>
                </a:lnTo>
                <a:lnTo>
                  <a:pt x="50446" y="902825"/>
                </a:lnTo>
                <a:lnTo>
                  <a:pt x="50091" y="864157"/>
                </a:lnTo>
                <a:lnTo>
                  <a:pt x="60082" y="826752"/>
                </a:lnTo>
                <a:lnTo>
                  <a:pt x="79860" y="791918"/>
                </a:lnTo>
                <a:lnTo>
                  <a:pt x="108866" y="760966"/>
                </a:lnTo>
                <a:lnTo>
                  <a:pt x="68054" y="736289"/>
                </a:lnTo>
                <a:lnTo>
                  <a:pt x="36286" y="705799"/>
                </a:lnTo>
                <a:lnTo>
                  <a:pt x="14037" y="670959"/>
                </a:lnTo>
                <a:lnTo>
                  <a:pt x="1783" y="633233"/>
                </a:lnTo>
                <a:lnTo>
                  <a:pt x="0" y="594085"/>
                </a:lnTo>
                <a:lnTo>
                  <a:pt x="9162" y="554979"/>
                </a:lnTo>
                <a:lnTo>
                  <a:pt x="29745" y="517380"/>
                </a:lnTo>
                <a:lnTo>
                  <a:pt x="61235" y="483889"/>
                </a:lnTo>
                <a:lnTo>
                  <a:pt x="100976" y="457579"/>
                </a:lnTo>
                <a:lnTo>
                  <a:pt x="147170" y="439388"/>
                </a:lnTo>
                <a:lnTo>
                  <a:pt x="198020" y="430258"/>
                </a:lnTo>
                <a:lnTo>
                  <a:pt x="199798" y="426194"/>
                </a:lnTo>
                <a:close/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2"/>
          <p:cNvSpPr/>
          <p:nvPr/>
        </p:nvSpPr>
        <p:spPr>
          <a:xfrm>
            <a:off x="5889752" y="2918479"/>
            <a:ext cx="128905" cy="24130"/>
          </a:xfrm>
          <a:custGeom>
            <a:avLst/>
            <a:gdLst/>
            <a:ahLst/>
            <a:cxnLst/>
            <a:rect l="l" t="t" r="r" b="b"/>
            <a:pathLst>
              <a:path w="128904" h="24130">
                <a:moveTo>
                  <a:pt x="128904" y="23875"/>
                </a:moveTo>
                <a:lnTo>
                  <a:pt x="95261" y="23967"/>
                </a:lnTo>
                <a:lnTo>
                  <a:pt x="62166" y="19938"/>
                </a:lnTo>
                <a:lnTo>
                  <a:pt x="30214" y="11910"/>
                </a:lnTo>
                <a:lnTo>
                  <a:pt x="0" y="0"/>
                </a:lnTo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3"/>
          <p:cNvSpPr/>
          <p:nvPr/>
        </p:nvSpPr>
        <p:spPr>
          <a:xfrm>
            <a:off x="6076060" y="3203594"/>
            <a:ext cx="56515" cy="11430"/>
          </a:xfrm>
          <a:custGeom>
            <a:avLst/>
            <a:gdLst/>
            <a:ahLst/>
            <a:cxnLst/>
            <a:rect l="l" t="t" r="r" b="b"/>
            <a:pathLst>
              <a:path w="56515" h="11430">
                <a:moveTo>
                  <a:pt x="56388" y="0"/>
                </a:moveTo>
                <a:lnTo>
                  <a:pt x="42630" y="4000"/>
                </a:lnTo>
                <a:lnTo>
                  <a:pt x="28622" y="7238"/>
                </a:lnTo>
                <a:lnTo>
                  <a:pt x="14400" y="9715"/>
                </a:lnTo>
                <a:lnTo>
                  <a:pt x="0" y="11430"/>
                </a:lnTo>
              </a:path>
            </a:pathLst>
          </a:custGeom>
          <a:ln w="25399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4"/>
          <p:cNvSpPr/>
          <p:nvPr/>
        </p:nvSpPr>
        <p:spPr>
          <a:xfrm>
            <a:off x="6584568" y="3276999"/>
            <a:ext cx="34290" cy="52705"/>
          </a:xfrm>
          <a:custGeom>
            <a:avLst/>
            <a:gdLst/>
            <a:ahLst/>
            <a:cxnLst/>
            <a:rect l="l" t="t" r="r" b="b"/>
            <a:pathLst>
              <a:path w="34290" h="52704">
                <a:moveTo>
                  <a:pt x="34035" y="52197"/>
                </a:moveTo>
                <a:lnTo>
                  <a:pt x="24253" y="39701"/>
                </a:lnTo>
                <a:lnTo>
                  <a:pt x="15303" y="26812"/>
                </a:lnTo>
                <a:lnTo>
                  <a:pt x="7211" y="13567"/>
                </a:lnTo>
                <a:lnTo>
                  <a:pt x="0" y="0"/>
                </a:lnTo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5"/>
          <p:cNvSpPr/>
          <p:nvPr/>
        </p:nvSpPr>
        <p:spPr>
          <a:xfrm>
            <a:off x="7233666" y="3199148"/>
            <a:ext cx="13970" cy="57785"/>
          </a:xfrm>
          <a:custGeom>
            <a:avLst/>
            <a:gdLst/>
            <a:ahLst/>
            <a:cxnLst/>
            <a:rect l="l" t="t" r="r" b="b"/>
            <a:pathLst>
              <a:path w="13970" h="57785">
                <a:moveTo>
                  <a:pt x="13588" y="0"/>
                </a:moveTo>
                <a:lnTo>
                  <a:pt x="11590" y="14521"/>
                </a:lnTo>
                <a:lnTo>
                  <a:pt x="8651" y="28924"/>
                </a:lnTo>
                <a:lnTo>
                  <a:pt x="4784" y="43183"/>
                </a:lnTo>
                <a:lnTo>
                  <a:pt x="0" y="57276"/>
                </a:lnTo>
              </a:path>
            </a:pathLst>
          </a:custGeom>
          <a:ln w="25399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6"/>
          <p:cNvSpPr/>
          <p:nvPr/>
        </p:nvSpPr>
        <p:spPr>
          <a:xfrm>
            <a:off x="7504430" y="2833135"/>
            <a:ext cx="190880" cy="2391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7"/>
          <p:cNvSpPr/>
          <p:nvPr/>
        </p:nvSpPr>
        <p:spPr>
          <a:xfrm>
            <a:off x="7833868" y="2618250"/>
            <a:ext cx="73660" cy="80645"/>
          </a:xfrm>
          <a:custGeom>
            <a:avLst/>
            <a:gdLst/>
            <a:ahLst/>
            <a:cxnLst/>
            <a:rect l="l" t="t" r="r" b="b"/>
            <a:pathLst>
              <a:path w="73659" h="80644">
                <a:moveTo>
                  <a:pt x="73659" y="0"/>
                </a:moveTo>
                <a:lnTo>
                  <a:pt x="59668" y="22469"/>
                </a:lnTo>
                <a:lnTo>
                  <a:pt x="42592" y="43449"/>
                </a:lnTo>
                <a:lnTo>
                  <a:pt x="22635" y="62739"/>
                </a:lnTo>
                <a:lnTo>
                  <a:pt x="0" y="80137"/>
                </a:lnTo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8"/>
          <p:cNvSpPr/>
          <p:nvPr/>
        </p:nvSpPr>
        <p:spPr>
          <a:xfrm>
            <a:off x="7730743" y="2320944"/>
            <a:ext cx="3810" cy="38100"/>
          </a:xfrm>
          <a:custGeom>
            <a:avLst/>
            <a:gdLst/>
            <a:ahLst/>
            <a:cxnLst/>
            <a:rect l="l" t="t" r="r" b="b"/>
            <a:pathLst>
              <a:path w="3809" h="38100">
                <a:moveTo>
                  <a:pt x="0" y="0"/>
                </a:moveTo>
                <a:lnTo>
                  <a:pt x="1809" y="9378"/>
                </a:lnTo>
                <a:lnTo>
                  <a:pt x="3048" y="18827"/>
                </a:lnTo>
                <a:lnTo>
                  <a:pt x="3714" y="28324"/>
                </a:lnTo>
                <a:lnTo>
                  <a:pt x="3809" y="37846"/>
                </a:lnTo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9"/>
          <p:cNvSpPr/>
          <p:nvPr/>
        </p:nvSpPr>
        <p:spPr>
          <a:xfrm>
            <a:off x="7259955" y="2228488"/>
            <a:ext cx="38100" cy="48260"/>
          </a:xfrm>
          <a:custGeom>
            <a:avLst/>
            <a:gdLst/>
            <a:ahLst/>
            <a:cxnLst/>
            <a:rect l="l" t="t" r="r" b="b"/>
            <a:pathLst>
              <a:path w="38100" h="48260">
                <a:moveTo>
                  <a:pt x="0" y="48260"/>
                </a:moveTo>
                <a:lnTo>
                  <a:pt x="7806" y="35433"/>
                </a:lnTo>
                <a:lnTo>
                  <a:pt x="16732" y="23082"/>
                </a:lnTo>
                <a:lnTo>
                  <a:pt x="26753" y="11255"/>
                </a:lnTo>
                <a:lnTo>
                  <a:pt x="37846" y="0"/>
                </a:lnTo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50"/>
          <p:cNvSpPr/>
          <p:nvPr/>
        </p:nvSpPr>
        <p:spPr>
          <a:xfrm>
            <a:off x="6906894" y="2258079"/>
            <a:ext cx="18415" cy="41910"/>
          </a:xfrm>
          <a:custGeom>
            <a:avLst/>
            <a:gdLst/>
            <a:ahLst/>
            <a:cxnLst/>
            <a:rect l="l" t="t" r="r" b="b"/>
            <a:pathLst>
              <a:path w="18415" h="41910">
                <a:moveTo>
                  <a:pt x="0" y="41656"/>
                </a:moveTo>
                <a:lnTo>
                  <a:pt x="3357" y="30950"/>
                </a:lnTo>
                <a:lnTo>
                  <a:pt x="7524" y="20399"/>
                </a:lnTo>
                <a:lnTo>
                  <a:pt x="12501" y="10062"/>
                </a:lnTo>
                <a:lnTo>
                  <a:pt x="18287" y="0"/>
                </a:lnTo>
              </a:path>
            </a:pathLst>
          </a:custGeom>
          <a:ln w="25399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51"/>
          <p:cNvSpPr/>
          <p:nvPr/>
        </p:nvSpPr>
        <p:spPr>
          <a:xfrm>
            <a:off x="6492493" y="2313832"/>
            <a:ext cx="66675" cy="40640"/>
          </a:xfrm>
          <a:custGeom>
            <a:avLst/>
            <a:gdLst/>
            <a:ahLst/>
            <a:cxnLst/>
            <a:rect l="l" t="t" r="r" b="b"/>
            <a:pathLst>
              <a:path w="66675" h="40639">
                <a:moveTo>
                  <a:pt x="0" y="0"/>
                </a:moveTo>
                <a:lnTo>
                  <a:pt x="17660" y="8899"/>
                </a:lnTo>
                <a:lnTo>
                  <a:pt x="34607" y="18621"/>
                </a:lnTo>
                <a:lnTo>
                  <a:pt x="50792" y="29128"/>
                </a:lnTo>
                <a:lnTo>
                  <a:pt x="66166" y="40386"/>
                </a:lnTo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2"/>
          <p:cNvSpPr/>
          <p:nvPr/>
        </p:nvSpPr>
        <p:spPr>
          <a:xfrm>
            <a:off x="5978270" y="2588787"/>
            <a:ext cx="12065" cy="42545"/>
          </a:xfrm>
          <a:custGeom>
            <a:avLst/>
            <a:gdLst/>
            <a:ahLst/>
            <a:cxnLst/>
            <a:rect l="l" t="t" r="r" b="b"/>
            <a:pathLst>
              <a:path w="12065" h="42544">
                <a:moveTo>
                  <a:pt x="11556" y="42544"/>
                </a:moveTo>
                <a:lnTo>
                  <a:pt x="7911" y="32021"/>
                </a:lnTo>
                <a:lnTo>
                  <a:pt x="4778" y="21415"/>
                </a:lnTo>
                <a:lnTo>
                  <a:pt x="2145" y="10737"/>
                </a:lnTo>
                <a:lnTo>
                  <a:pt x="0" y="0"/>
                </a:lnTo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3"/>
          <p:cNvSpPr/>
          <p:nvPr/>
        </p:nvSpPr>
        <p:spPr>
          <a:xfrm>
            <a:off x="6553200" y="2380125"/>
            <a:ext cx="975347" cy="5349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4"/>
          <p:cNvSpPr/>
          <p:nvPr/>
        </p:nvSpPr>
        <p:spPr>
          <a:xfrm>
            <a:off x="6579107" y="2406034"/>
            <a:ext cx="873251" cy="4328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5"/>
          <p:cNvSpPr/>
          <p:nvPr/>
        </p:nvSpPr>
        <p:spPr>
          <a:xfrm>
            <a:off x="3834256" y="2744362"/>
            <a:ext cx="2185035" cy="2004695"/>
          </a:xfrm>
          <a:custGeom>
            <a:avLst/>
            <a:gdLst/>
            <a:ahLst/>
            <a:cxnLst/>
            <a:rect l="l" t="t" r="r" b="b"/>
            <a:pathLst>
              <a:path w="2185034" h="2004695">
                <a:moveTo>
                  <a:pt x="2108253" y="31719"/>
                </a:moveTo>
                <a:lnTo>
                  <a:pt x="2056129" y="37337"/>
                </a:lnTo>
                <a:lnTo>
                  <a:pt x="2005076" y="45719"/>
                </a:lnTo>
                <a:lnTo>
                  <a:pt x="1954276" y="56514"/>
                </a:lnTo>
                <a:lnTo>
                  <a:pt x="1904111" y="69850"/>
                </a:lnTo>
                <a:lnTo>
                  <a:pt x="1854453" y="85598"/>
                </a:lnTo>
                <a:lnTo>
                  <a:pt x="1781175" y="113537"/>
                </a:lnTo>
                <a:lnTo>
                  <a:pt x="1733296" y="134874"/>
                </a:lnTo>
                <a:lnTo>
                  <a:pt x="1686433" y="158241"/>
                </a:lnTo>
                <a:lnTo>
                  <a:pt x="1640586" y="183641"/>
                </a:lnTo>
                <a:lnTo>
                  <a:pt x="1595754" y="210947"/>
                </a:lnTo>
                <a:lnTo>
                  <a:pt x="1552067" y="239902"/>
                </a:lnTo>
                <a:lnTo>
                  <a:pt x="1509776" y="270763"/>
                </a:lnTo>
                <a:lnTo>
                  <a:pt x="1468882" y="303275"/>
                </a:lnTo>
                <a:lnTo>
                  <a:pt x="1429639" y="337185"/>
                </a:lnTo>
                <a:lnTo>
                  <a:pt x="1391793" y="372617"/>
                </a:lnTo>
                <a:lnTo>
                  <a:pt x="1355725" y="409320"/>
                </a:lnTo>
                <a:lnTo>
                  <a:pt x="1321435" y="447293"/>
                </a:lnTo>
                <a:lnTo>
                  <a:pt x="1289177" y="486537"/>
                </a:lnTo>
                <a:lnTo>
                  <a:pt x="1258697" y="526923"/>
                </a:lnTo>
                <a:lnTo>
                  <a:pt x="1230502" y="568070"/>
                </a:lnTo>
                <a:lnTo>
                  <a:pt x="1204468" y="610235"/>
                </a:lnTo>
                <a:lnTo>
                  <a:pt x="1180846" y="653288"/>
                </a:lnTo>
                <a:lnTo>
                  <a:pt x="1159383" y="697102"/>
                </a:lnTo>
                <a:lnTo>
                  <a:pt x="1140587" y="741552"/>
                </a:lnTo>
                <a:lnTo>
                  <a:pt x="1124458" y="786638"/>
                </a:lnTo>
                <a:lnTo>
                  <a:pt x="1110996" y="831976"/>
                </a:lnTo>
                <a:lnTo>
                  <a:pt x="1100201" y="877823"/>
                </a:lnTo>
                <a:lnTo>
                  <a:pt x="1092581" y="923925"/>
                </a:lnTo>
                <a:lnTo>
                  <a:pt x="1087882" y="970279"/>
                </a:lnTo>
                <a:lnTo>
                  <a:pt x="1085850" y="1038859"/>
                </a:lnTo>
                <a:lnTo>
                  <a:pt x="1084579" y="1061720"/>
                </a:lnTo>
                <a:lnTo>
                  <a:pt x="1080008" y="1107185"/>
                </a:lnTo>
                <a:lnTo>
                  <a:pt x="1072388" y="1152652"/>
                </a:lnTo>
                <a:lnTo>
                  <a:pt x="1061847" y="1197736"/>
                </a:lnTo>
                <a:lnTo>
                  <a:pt x="1048639" y="1242440"/>
                </a:lnTo>
                <a:lnTo>
                  <a:pt x="1032637" y="1286764"/>
                </a:lnTo>
                <a:lnTo>
                  <a:pt x="1014095" y="1330705"/>
                </a:lnTo>
                <a:lnTo>
                  <a:pt x="993013" y="1373885"/>
                </a:lnTo>
                <a:lnTo>
                  <a:pt x="969645" y="1416303"/>
                </a:lnTo>
                <a:lnTo>
                  <a:pt x="943991" y="1458086"/>
                </a:lnTo>
                <a:lnTo>
                  <a:pt x="916051" y="1498853"/>
                </a:lnTo>
                <a:lnTo>
                  <a:pt x="885951" y="1538732"/>
                </a:lnTo>
                <a:lnTo>
                  <a:pt x="853948" y="1577466"/>
                </a:lnTo>
                <a:lnTo>
                  <a:pt x="820039" y="1615185"/>
                </a:lnTo>
                <a:lnTo>
                  <a:pt x="784478" y="1651508"/>
                </a:lnTo>
                <a:lnTo>
                  <a:pt x="747014" y="1686559"/>
                </a:lnTo>
                <a:lnTo>
                  <a:pt x="708025" y="1720214"/>
                </a:lnTo>
                <a:lnTo>
                  <a:pt x="667639" y="1752345"/>
                </a:lnTo>
                <a:lnTo>
                  <a:pt x="625728" y="1782698"/>
                </a:lnTo>
                <a:lnTo>
                  <a:pt x="582549" y="1811527"/>
                </a:lnTo>
                <a:lnTo>
                  <a:pt x="538226" y="1838578"/>
                </a:lnTo>
                <a:lnTo>
                  <a:pt x="492633" y="1863725"/>
                </a:lnTo>
                <a:lnTo>
                  <a:pt x="446277" y="1886839"/>
                </a:lnTo>
                <a:lnTo>
                  <a:pt x="398907" y="1907794"/>
                </a:lnTo>
                <a:lnTo>
                  <a:pt x="350774" y="1926844"/>
                </a:lnTo>
                <a:lnTo>
                  <a:pt x="301878" y="1943608"/>
                </a:lnTo>
                <a:lnTo>
                  <a:pt x="252475" y="1957958"/>
                </a:lnTo>
                <a:lnTo>
                  <a:pt x="202565" y="1969896"/>
                </a:lnTo>
                <a:lnTo>
                  <a:pt x="152400" y="1979295"/>
                </a:lnTo>
                <a:lnTo>
                  <a:pt x="101853" y="1986152"/>
                </a:lnTo>
                <a:lnTo>
                  <a:pt x="51053" y="1990344"/>
                </a:lnTo>
                <a:lnTo>
                  <a:pt x="0" y="1991867"/>
                </a:lnTo>
                <a:lnTo>
                  <a:pt x="253" y="2004567"/>
                </a:lnTo>
                <a:lnTo>
                  <a:pt x="51562" y="2003044"/>
                </a:lnTo>
                <a:lnTo>
                  <a:pt x="102997" y="1998852"/>
                </a:lnTo>
                <a:lnTo>
                  <a:pt x="154177" y="1991867"/>
                </a:lnTo>
                <a:lnTo>
                  <a:pt x="205104" y="1982342"/>
                </a:lnTo>
                <a:lnTo>
                  <a:pt x="255650" y="1970151"/>
                </a:lnTo>
                <a:lnTo>
                  <a:pt x="305689" y="1955800"/>
                </a:lnTo>
                <a:lnTo>
                  <a:pt x="354965" y="1938782"/>
                </a:lnTo>
                <a:lnTo>
                  <a:pt x="403606" y="1919732"/>
                </a:lnTo>
                <a:lnTo>
                  <a:pt x="451485" y="1898395"/>
                </a:lnTo>
                <a:lnTo>
                  <a:pt x="498348" y="1875027"/>
                </a:lnTo>
                <a:lnTo>
                  <a:pt x="544322" y="1849754"/>
                </a:lnTo>
                <a:lnTo>
                  <a:pt x="589152" y="1822450"/>
                </a:lnTo>
                <a:lnTo>
                  <a:pt x="632714" y="1793366"/>
                </a:lnTo>
                <a:lnTo>
                  <a:pt x="675132" y="1762633"/>
                </a:lnTo>
                <a:lnTo>
                  <a:pt x="716026" y="1730120"/>
                </a:lnTo>
                <a:lnTo>
                  <a:pt x="755269" y="1696211"/>
                </a:lnTo>
                <a:lnTo>
                  <a:pt x="793115" y="1660905"/>
                </a:lnTo>
                <a:lnTo>
                  <a:pt x="829183" y="1624076"/>
                </a:lnTo>
                <a:lnTo>
                  <a:pt x="863473" y="1585976"/>
                </a:lnTo>
                <a:lnTo>
                  <a:pt x="895858" y="1546859"/>
                </a:lnTo>
                <a:lnTo>
                  <a:pt x="926211" y="1506473"/>
                </a:lnTo>
                <a:lnTo>
                  <a:pt x="954404" y="1465198"/>
                </a:lnTo>
                <a:lnTo>
                  <a:pt x="980567" y="1422908"/>
                </a:lnTo>
                <a:lnTo>
                  <a:pt x="1004189" y="1379854"/>
                </a:lnTo>
                <a:lnTo>
                  <a:pt x="1025651" y="1336166"/>
                </a:lnTo>
                <a:lnTo>
                  <a:pt x="1044448" y="1291589"/>
                </a:lnTo>
                <a:lnTo>
                  <a:pt x="1060703" y="1246632"/>
                </a:lnTo>
                <a:lnTo>
                  <a:pt x="1074039" y="1201039"/>
                </a:lnTo>
                <a:lnTo>
                  <a:pt x="1084707" y="1155319"/>
                </a:lnTo>
                <a:lnTo>
                  <a:pt x="1092581" y="1109090"/>
                </a:lnTo>
                <a:lnTo>
                  <a:pt x="1097279" y="1062735"/>
                </a:lnTo>
                <a:lnTo>
                  <a:pt x="1099324" y="993520"/>
                </a:lnTo>
                <a:lnTo>
                  <a:pt x="1100454" y="970914"/>
                </a:lnTo>
                <a:lnTo>
                  <a:pt x="1105153" y="925448"/>
                </a:lnTo>
                <a:lnTo>
                  <a:pt x="1112647" y="880109"/>
                </a:lnTo>
                <a:lnTo>
                  <a:pt x="1123315" y="835025"/>
                </a:lnTo>
                <a:lnTo>
                  <a:pt x="1136523" y="790320"/>
                </a:lnTo>
                <a:lnTo>
                  <a:pt x="1152525" y="745998"/>
                </a:lnTo>
                <a:lnTo>
                  <a:pt x="1171067" y="702310"/>
                </a:lnTo>
                <a:lnTo>
                  <a:pt x="1192149" y="659002"/>
                </a:lnTo>
                <a:lnTo>
                  <a:pt x="1215517" y="616585"/>
                </a:lnTo>
                <a:lnTo>
                  <a:pt x="1241298" y="574928"/>
                </a:lnTo>
                <a:lnTo>
                  <a:pt x="1269238" y="534035"/>
                </a:lnTo>
                <a:lnTo>
                  <a:pt x="1299210" y="494156"/>
                </a:lnTo>
                <a:lnTo>
                  <a:pt x="1331341" y="455422"/>
                </a:lnTo>
                <a:lnTo>
                  <a:pt x="1365250" y="417829"/>
                </a:lnTo>
                <a:lnTo>
                  <a:pt x="1400810" y="381380"/>
                </a:lnTo>
                <a:lnTo>
                  <a:pt x="1438275" y="346328"/>
                </a:lnTo>
                <a:lnTo>
                  <a:pt x="1477264" y="312800"/>
                </a:lnTo>
                <a:lnTo>
                  <a:pt x="1517650" y="280669"/>
                </a:lnTo>
                <a:lnTo>
                  <a:pt x="1559560" y="250189"/>
                </a:lnTo>
                <a:lnTo>
                  <a:pt x="1602740" y="221487"/>
                </a:lnTo>
                <a:lnTo>
                  <a:pt x="1647190" y="194437"/>
                </a:lnTo>
                <a:lnTo>
                  <a:pt x="1692528" y="169417"/>
                </a:lnTo>
                <a:lnTo>
                  <a:pt x="1739011" y="146176"/>
                </a:lnTo>
                <a:lnTo>
                  <a:pt x="1786382" y="125094"/>
                </a:lnTo>
                <a:lnTo>
                  <a:pt x="1834515" y="106172"/>
                </a:lnTo>
                <a:lnTo>
                  <a:pt x="1883156" y="89407"/>
                </a:lnTo>
                <a:lnTo>
                  <a:pt x="1932559" y="75183"/>
                </a:lnTo>
                <a:lnTo>
                  <a:pt x="1982470" y="63118"/>
                </a:lnTo>
                <a:lnTo>
                  <a:pt x="2032762" y="53720"/>
                </a:lnTo>
                <a:lnTo>
                  <a:pt x="2083308" y="46736"/>
                </a:lnTo>
                <a:lnTo>
                  <a:pt x="2108784" y="44440"/>
                </a:lnTo>
                <a:lnTo>
                  <a:pt x="2108253" y="31719"/>
                </a:lnTo>
                <a:close/>
              </a:path>
              <a:path w="2185034" h="2004695">
                <a:moveTo>
                  <a:pt x="2176457" y="31241"/>
                </a:moveTo>
                <a:lnTo>
                  <a:pt x="2121027" y="31241"/>
                </a:lnTo>
                <a:lnTo>
                  <a:pt x="2121535" y="43814"/>
                </a:lnTo>
                <a:lnTo>
                  <a:pt x="2108784" y="44440"/>
                </a:lnTo>
                <a:lnTo>
                  <a:pt x="2110104" y="76073"/>
                </a:lnTo>
                <a:lnTo>
                  <a:pt x="2184654" y="34925"/>
                </a:lnTo>
                <a:lnTo>
                  <a:pt x="2176457" y="31241"/>
                </a:lnTo>
                <a:close/>
              </a:path>
              <a:path w="2185034" h="2004695">
                <a:moveTo>
                  <a:pt x="2121027" y="31241"/>
                </a:moveTo>
                <a:lnTo>
                  <a:pt x="2108253" y="31719"/>
                </a:lnTo>
                <a:lnTo>
                  <a:pt x="2108784" y="44440"/>
                </a:lnTo>
                <a:lnTo>
                  <a:pt x="2121535" y="43814"/>
                </a:lnTo>
                <a:lnTo>
                  <a:pt x="2121027" y="31241"/>
                </a:lnTo>
                <a:close/>
              </a:path>
              <a:path w="2185034" h="2004695">
                <a:moveTo>
                  <a:pt x="2106929" y="0"/>
                </a:moveTo>
                <a:lnTo>
                  <a:pt x="2108253" y="31719"/>
                </a:lnTo>
                <a:lnTo>
                  <a:pt x="2121027" y="31241"/>
                </a:lnTo>
                <a:lnTo>
                  <a:pt x="2176457" y="31241"/>
                </a:lnTo>
                <a:lnTo>
                  <a:pt x="2106929" y="0"/>
                </a:lnTo>
                <a:close/>
              </a:path>
            </a:pathLst>
          </a:custGeom>
          <a:solidFill>
            <a:srgbClr val="CCD2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6"/>
          <p:cNvSpPr/>
          <p:nvPr/>
        </p:nvSpPr>
        <p:spPr>
          <a:xfrm>
            <a:off x="6251447" y="1322470"/>
            <a:ext cx="885444" cy="7543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7"/>
          <p:cNvSpPr/>
          <p:nvPr/>
        </p:nvSpPr>
        <p:spPr>
          <a:xfrm>
            <a:off x="6041135" y="2448718"/>
            <a:ext cx="467893" cy="5638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8"/>
          <p:cNvSpPr/>
          <p:nvPr/>
        </p:nvSpPr>
        <p:spPr>
          <a:xfrm>
            <a:off x="6079997" y="2487567"/>
            <a:ext cx="339851" cy="4358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9"/>
          <p:cNvSpPr/>
          <p:nvPr/>
        </p:nvSpPr>
        <p:spPr>
          <a:xfrm>
            <a:off x="6079997" y="2560212"/>
            <a:ext cx="340360" cy="73025"/>
          </a:xfrm>
          <a:custGeom>
            <a:avLst/>
            <a:gdLst/>
            <a:ahLst/>
            <a:cxnLst/>
            <a:rect l="l" t="t" r="r" b="b"/>
            <a:pathLst>
              <a:path w="340359" h="73025">
                <a:moveTo>
                  <a:pt x="339851" y="0"/>
                </a:moveTo>
                <a:lnTo>
                  <a:pt x="326499" y="28281"/>
                </a:lnTo>
                <a:lnTo>
                  <a:pt x="290083" y="51371"/>
                </a:lnTo>
                <a:lnTo>
                  <a:pt x="236071" y="66936"/>
                </a:lnTo>
                <a:lnTo>
                  <a:pt x="169925" y="72643"/>
                </a:lnTo>
                <a:lnTo>
                  <a:pt x="103780" y="66936"/>
                </a:lnTo>
                <a:lnTo>
                  <a:pt x="49768" y="51371"/>
                </a:lnTo>
                <a:lnTo>
                  <a:pt x="13352" y="28281"/>
                </a:lnTo>
                <a:lnTo>
                  <a:pt x="0" y="0"/>
                </a:lnTo>
              </a:path>
            </a:pathLst>
          </a:custGeom>
          <a:ln w="25400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60"/>
          <p:cNvSpPr/>
          <p:nvPr/>
        </p:nvSpPr>
        <p:spPr>
          <a:xfrm>
            <a:off x="6079997" y="2487567"/>
            <a:ext cx="340360" cy="436245"/>
          </a:xfrm>
          <a:custGeom>
            <a:avLst/>
            <a:gdLst/>
            <a:ahLst/>
            <a:cxnLst/>
            <a:rect l="l" t="t" r="r" b="b"/>
            <a:pathLst>
              <a:path w="340359" h="436244">
                <a:moveTo>
                  <a:pt x="0" y="72644"/>
                </a:moveTo>
                <a:lnTo>
                  <a:pt x="13352" y="44362"/>
                </a:lnTo>
                <a:lnTo>
                  <a:pt x="49768" y="21272"/>
                </a:lnTo>
                <a:lnTo>
                  <a:pt x="103780" y="5707"/>
                </a:lnTo>
                <a:lnTo>
                  <a:pt x="169925" y="0"/>
                </a:lnTo>
                <a:lnTo>
                  <a:pt x="236071" y="5707"/>
                </a:lnTo>
                <a:lnTo>
                  <a:pt x="290083" y="21272"/>
                </a:lnTo>
                <a:lnTo>
                  <a:pt x="326499" y="44362"/>
                </a:lnTo>
                <a:lnTo>
                  <a:pt x="339851" y="72644"/>
                </a:lnTo>
                <a:lnTo>
                  <a:pt x="339851" y="363220"/>
                </a:lnTo>
                <a:lnTo>
                  <a:pt x="326499" y="391501"/>
                </a:lnTo>
                <a:lnTo>
                  <a:pt x="290083" y="414591"/>
                </a:lnTo>
                <a:lnTo>
                  <a:pt x="236071" y="430156"/>
                </a:lnTo>
                <a:lnTo>
                  <a:pt x="169925" y="435863"/>
                </a:lnTo>
                <a:lnTo>
                  <a:pt x="103780" y="430156"/>
                </a:lnTo>
                <a:lnTo>
                  <a:pt x="49768" y="414591"/>
                </a:lnTo>
                <a:lnTo>
                  <a:pt x="13352" y="391501"/>
                </a:lnTo>
                <a:lnTo>
                  <a:pt x="0" y="363220"/>
                </a:lnTo>
                <a:lnTo>
                  <a:pt x="0" y="72644"/>
                </a:lnTo>
                <a:close/>
              </a:path>
            </a:pathLst>
          </a:custGeom>
          <a:ln w="25399">
            <a:solidFill>
              <a:srgbClr val="5D68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61"/>
          <p:cNvSpPr/>
          <p:nvPr/>
        </p:nvSpPr>
        <p:spPr>
          <a:xfrm>
            <a:off x="6054852" y="2587364"/>
            <a:ext cx="443483" cy="55933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62"/>
          <p:cNvSpPr txBox="1"/>
          <p:nvPr/>
        </p:nvSpPr>
        <p:spPr>
          <a:xfrm>
            <a:off x="6130290" y="2629808"/>
            <a:ext cx="1469390" cy="530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" marR="1228725" indent="-22860" algn="just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latin typeface="Arial"/>
                <a:cs typeface="Arial"/>
              </a:rPr>
              <a:t>Dat</a:t>
            </a:r>
            <a:r>
              <a:rPr sz="800" b="1" dirty="0">
                <a:latin typeface="Arial"/>
                <a:cs typeface="Arial"/>
              </a:rPr>
              <a:t>a  bas  e</a:t>
            </a:r>
            <a:endParaRPr sz="800">
              <a:latin typeface="Arial"/>
              <a:cs typeface="Arial"/>
            </a:endParaRPr>
          </a:p>
          <a:p>
            <a:pPr marL="233679">
              <a:lnSpc>
                <a:spcPts val="1095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3"/>
          <p:cNvSpPr/>
          <p:nvPr/>
        </p:nvSpPr>
        <p:spPr>
          <a:xfrm>
            <a:off x="2221991" y="4973974"/>
            <a:ext cx="1082039" cy="3947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4"/>
          <p:cNvSpPr/>
          <p:nvPr/>
        </p:nvSpPr>
        <p:spPr>
          <a:xfrm>
            <a:off x="5239511" y="4970925"/>
            <a:ext cx="1082040" cy="3947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5"/>
          <p:cNvSpPr/>
          <p:nvPr/>
        </p:nvSpPr>
        <p:spPr>
          <a:xfrm>
            <a:off x="3526535" y="3474357"/>
            <a:ext cx="384048" cy="11079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6"/>
          <p:cNvSpPr/>
          <p:nvPr/>
        </p:nvSpPr>
        <p:spPr>
          <a:xfrm>
            <a:off x="1083564" y="3474357"/>
            <a:ext cx="384048" cy="11079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7"/>
          <p:cNvSpPr/>
          <p:nvPr/>
        </p:nvSpPr>
        <p:spPr>
          <a:xfrm>
            <a:off x="5030978" y="1320945"/>
            <a:ext cx="1143507" cy="8318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Rectangle 67"/>
          <p:cNvSpPr/>
          <p:nvPr/>
        </p:nvSpPr>
        <p:spPr>
          <a:xfrm>
            <a:off x="7136891" y="1038741"/>
            <a:ext cx="5070162" cy="1032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 smtClean="0"/>
              <a:t>OPC UA Integration</a:t>
            </a:r>
            <a:endParaRPr lang="en-SG" sz="32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9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31"/>
    </mc:Choice>
    <mc:Fallback xmlns="">
      <p:transition spd="slow" advTm="34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  <a:shade val="9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6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SG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SG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7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8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GB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GB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GB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SG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03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2732-AA53-4DB5-A329-1BCE6832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OPC UA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84DA1-1E86-4E2D-8DAC-45303611F1D4}"/>
              </a:ext>
            </a:extLst>
          </p:cNvPr>
          <p:cNvSpPr/>
          <p:nvPr/>
        </p:nvSpPr>
        <p:spPr>
          <a:xfrm>
            <a:off x="7824383" y="320041"/>
            <a:ext cx="4215217" cy="64256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OPC UA stands for </a:t>
            </a:r>
            <a:r>
              <a:rPr lang="en-US" sz="2000" b="1" dirty="0">
                <a:solidFill>
                  <a:schemeClr val="tx1"/>
                </a:solidFill>
              </a:rPr>
              <a:t>Open Platform Communications </a:t>
            </a:r>
            <a:r>
              <a:rPr lang="en-US" sz="2000" b="1" dirty="0" smtClean="0">
                <a:solidFill>
                  <a:schemeClr val="tx1"/>
                </a:solidFill>
              </a:rPr>
              <a:t>Unified </a:t>
            </a:r>
            <a:r>
              <a:rPr lang="en-US" sz="2000" b="1" dirty="0">
                <a:solidFill>
                  <a:schemeClr val="tx1"/>
                </a:solidFill>
              </a:rPr>
              <a:t>Architecture</a:t>
            </a:r>
          </a:p>
          <a:p>
            <a:pPr marL="342900" indent="-3429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Data </a:t>
            </a:r>
            <a:r>
              <a:rPr lang="en-US" sz="2000" dirty="0">
                <a:solidFill>
                  <a:schemeClr val="tx1"/>
                </a:solidFill>
              </a:rPr>
              <a:t>exchange standard for industrial communication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Open </a:t>
            </a:r>
            <a:r>
              <a:rPr lang="en-US" sz="2000" dirty="0">
                <a:solidFill>
                  <a:schemeClr val="tx1"/>
                </a:solidFill>
              </a:rPr>
              <a:t>interface standard is </a:t>
            </a:r>
            <a:r>
              <a:rPr lang="en-US" sz="2000" b="1" dirty="0">
                <a:solidFill>
                  <a:schemeClr val="tx1"/>
                </a:solidFill>
              </a:rPr>
              <a:t>independent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of:</a:t>
            </a:r>
          </a:p>
          <a:p>
            <a:pPr marL="800100" lvl="1" indent="-3429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Manufacturer </a:t>
            </a:r>
          </a:p>
          <a:p>
            <a:pPr marL="800100" lvl="1" indent="-3429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System application</a:t>
            </a:r>
          </a:p>
          <a:p>
            <a:pPr marL="800100" lvl="1" indent="-3429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Programming language</a:t>
            </a:r>
          </a:p>
          <a:p>
            <a:pPr marL="800100" lvl="1" indent="-3429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</a:t>
            </a:r>
            <a:r>
              <a:rPr lang="en-US" sz="2000" dirty="0" smtClean="0">
                <a:solidFill>
                  <a:schemeClr val="tx1"/>
                </a:solidFill>
              </a:rPr>
              <a:t>perating system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175E0-7ACA-49C0-8292-C28174EB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6656-67EA-44C2-A44B-BD5C60795D4E}" type="slidenum">
              <a:rPr lang="en-SG" smtClean="0"/>
              <a:t>2</a:t>
            </a:fld>
            <a:endParaRPr lang="en-SG"/>
          </a:p>
        </p:txBody>
      </p:sp>
      <p:sp>
        <p:nvSpPr>
          <p:cNvPr id="11" name="object 7"/>
          <p:cNvSpPr/>
          <p:nvPr/>
        </p:nvSpPr>
        <p:spPr>
          <a:xfrm>
            <a:off x="185132" y="1286565"/>
            <a:ext cx="7639251" cy="54591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524256" y="320040"/>
            <a:ext cx="5686044" cy="96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dirty="0" smtClean="0"/>
              <a:t>Introduction to OPC UA</a:t>
            </a:r>
            <a:endParaRPr lang="en-SG" sz="36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6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03"/>
    </mc:Choice>
    <mc:Fallback xmlns="">
      <p:transition spd="slow" advTm="45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8" name="-tDGzwsBokY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817" y="19407"/>
            <a:ext cx="12132366" cy="6824456"/>
          </a:xfrm>
          <a:prstGeom prst="rect">
            <a:avLst/>
          </a:prstGeom>
        </p:spPr>
      </p:pic>
      <p:sp>
        <p:nvSpPr>
          <p:cNvPr id="5" name="TextBox 4">
            <a:hlinkClick r:id="rId5"/>
          </p:cNvPr>
          <p:cNvSpPr txBox="1"/>
          <p:nvPr/>
        </p:nvSpPr>
        <p:spPr>
          <a:xfrm>
            <a:off x="8634872" y="6352220"/>
            <a:ext cx="355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https://youtu.be/-tDGzwsBokY</a:t>
            </a:r>
          </a:p>
        </p:txBody>
      </p:sp>
    </p:spTree>
    <p:extLst>
      <p:ext uri="{BB962C8B-B14F-4D97-AF65-F5344CB8AC3E}">
        <p14:creationId xmlns:p14="http://schemas.microsoft.com/office/powerpoint/2010/main" val="41290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What is OPC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490457" cy="5248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b="1" dirty="0" smtClean="0"/>
              <a:t>OLE for Process Controls </a:t>
            </a:r>
            <a:r>
              <a:rPr lang="en-SG" sz="2000" dirty="0" smtClean="0"/>
              <a:t>(Previously known)</a:t>
            </a:r>
          </a:p>
          <a:p>
            <a:pPr marL="0" indent="0">
              <a:buNone/>
            </a:pPr>
            <a:r>
              <a:rPr lang="en-SG" sz="2000" b="1" dirty="0" smtClean="0"/>
              <a:t>Open Platform Communications </a:t>
            </a:r>
            <a:r>
              <a:rPr lang="en-SG" sz="2000" dirty="0" smtClean="0"/>
              <a:t>(Current)</a:t>
            </a:r>
          </a:p>
          <a:p>
            <a:r>
              <a:rPr lang="en-SG" sz="2000" dirty="0" smtClean="0"/>
              <a:t>The Interoperability standard for secure and reliable exchange of data in industrial automation</a:t>
            </a:r>
          </a:p>
          <a:p>
            <a:r>
              <a:rPr lang="en-SG" sz="2000" dirty="0" smtClean="0"/>
              <a:t>Extract data from PLC via protocols such MODBUS, PROFIBUS to a standardized interface for PC based SCADA to seamlessly communicate (Plug &amp; Play)</a:t>
            </a:r>
            <a:endParaRPr lang="en-SG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88631" y="5198165"/>
            <a:ext cx="3498979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dirty="0"/>
              <a:t>OPC Foundation is responsible for development and maintenance of this </a:t>
            </a:r>
            <a:r>
              <a:rPr lang="en-SG" dirty="0" smtClean="0"/>
              <a:t>standard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529209" y="1120544"/>
            <a:ext cx="421782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 dirty="0" smtClean="0"/>
              <a:t>OLE – Object Linking and Embedding</a:t>
            </a:r>
            <a:endParaRPr lang="en-SG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809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70"/>
    </mc:Choice>
    <mc:Fallback xmlns="">
      <p:transition spd="slow" advTm="77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4102" b="5385"/>
          <a:stretch/>
        </p:blipFill>
        <p:spPr>
          <a:xfrm>
            <a:off x="0" y="1125021"/>
            <a:ext cx="5895975" cy="468133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55769" y="841375"/>
            <a:ext cx="6490457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000" dirty="0" smtClean="0"/>
              <a:t>OPC standard is a series of specifications developed by industry vendors, end users and software developers to:</a:t>
            </a:r>
          </a:p>
          <a:p>
            <a:r>
              <a:rPr lang="en-SG" sz="2000" dirty="0" smtClean="0"/>
              <a:t>Interface clients and servers</a:t>
            </a:r>
          </a:p>
          <a:p>
            <a:r>
              <a:rPr lang="en-SG" sz="2000" dirty="0" smtClean="0"/>
              <a:t>Interface servers to servers</a:t>
            </a:r>
          </a:p>
          <a:p>
            <a:r>
              <a:rPr lang="en-SG" sz="2000" dirty="0" smtClean="0"/>
              <a:t>Access to real-time data</a:t>
            </a:r>
          </a:p>
          <a:p>
            <a:r>
              <a:rPr lang="en-SG" sz="2000" dirty="0" smtClean="0"/>
              <a:t>Monitoring of alarms and events</a:t>
            </a:r>
          </a:p>
          <a:p>
            <a:r>
              <a:rPr lang="en-SG" sz="2000" dirty="0" smtClean="0"/>
              <a:t>Access to historical data</a:t>
            </a:r>
            <a:endParaRPr lang="en-SG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5394176"/>
            <a:ext cx="202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Credits: </a:t>
            </a:r>
            <a:r>
              <a:rPr lang="en-SG" dirty="0" err="1" smtClean="0"/>
              <a:t>Matrikon</a:t>
            </a:r>
            <a:endParaRPr lang="en-SG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188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19"/>
    </mc:Choice>
    <mc:Fallback xmlns="">
      <p:transition spd="slow" advTm="28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OPC Classic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15886"/>
            <a:ext cx="6281873" cy="5330914"/>
          </a:xfrm>
        </p:spPr>
        <p:txBody>
          <a:bodyPr>
            <a:noAutofit/>
          </a:bodyPr>
          <a:lstStyle/>
          <a:p>
            <a:r>
              <a:rPr lang="en-GB" sz="2000" dirty="0" smtClean="0"/>
              <a:t>OPC  </a:t>
            </a:r>
            <a:r>
              <a:rPr lang="en-GB" sz="2000" b="1" dirty="0"/>
              <a:t>Data </a:t>
            </a:r>
            <a:r>
              <a:rPr lang="en-GB" sz="2000" b="1" dirty="0" smtClean="0"/>
              <a:t>Access (DA) </a:t>
            </a:r>
            <a:r>
              <a:rPr lang="en-GB" sz="2000" dirty="0" smtClean="0"/>
              <a:t>defines </a:t>
            </a:r>
            <a:r>
              <a:rPr lang="en-GB" sz="2000" dirty="0"/>
              <a:t>the exchange of </a:t>
            </a:r>
            <a:r>
              <a:rPr lang="en-GB" sz="2000" dirty="0" smtClean="0"/>
              <a:t>data </a:t>
            </a:r>
            <a:r>
              <a:rPr lang="en-GB" sz="2000" u="sng" dirty="0"/>
              <a:t>values</a:t>
            </a:r>
            <a:r>
              <a:rPr lang="en-GB" sz="2000" dirty="0"/>
              <a:t>, </a:t>
            </a:r>
            <a:r>
              <a:rPr lang="en-GB" sz="2000" u="sng" dirty="0" smtClean="0"/>
              <a:t>timestamp</a:t>
            </a:r>
            <a:r>
              <a:rPr lang="en-GB" sz="2000" dirty="0" smtClean="0"/>
              <a:t> </a:t>
            </a:r>
            <a:r>
              <a:rPr lang="en-GB" sz="2000" dirty="0"/>
              <a:t>and </a:t>
            </a:r>
            <a:r>
              <a:rPr lang="en-GB" sz="2000" u="sng" dirty="0" smtClean="0"/>
              <a:t>quality</a:t>
            </a:r>
            <a:r>
              <a:rPr lang="en-GB" sz="2000" dirty="0" smtClean="0"/>
              <a:t> </a:t>
            </a:r>
          </a:p>
          <a:p>
            <a:pPr lvl="1"/>
            <a:r>
              <a:rPr lang="en-GB" sz="1800" dirty="0" smtClean="0"/>
              <a:t>Read / Write data</a:t>
            </a:r>
          </a:p>
          <a:p>
            <a:pPr lvl="1"/>
            <a:r>
              <a:rPr lang="en-GB" sz="1800" dirty="0" smtClean="0"/>
              <a:t>Subscribe / Unsubscribe data</a:t>
            </a:r>
          </a:p>
          <a:p>
            <a:pPr lvl="1"/>
            <a:r>
              <a:rPr lang="en-GB" sz="1800" dirty="0" smtClean="0"/>
              <a:t>Real-Time Data</a:t>
            </a:r>
          </a:p>
          <a:p>
            <a:r>
              <a:rPr lang="en-GB" sz="2000" dirty="0"/>
              <a:t>OPC </a:t>
            </a:r>
            <a:r>
              <a:rPr lang="en-GB" sz="2000" b="1" dirty="0"/>
              <a:t>Alarms &amp; Events (OPC </a:t>
            </a:r>
            <a:r>
              <a:rPr lang="en-GB" sz="2000" b="1" dirty="0" smtClean="0"/>
              <a:t>AE) </a:t>
            </a:r>
            <a:r>
              <a:rPr lang="en-GB" sz="2000" dirty="0" smtClean="0"/>
              <a:t>defines </a:t>
            </a:r>
            <a:r>
              <a:rPr lang="en-GB" sz="2000" dirty="0"/>
              <a:t>the exchange of alarm and event type message information, as well as variable states and state </a:t>
            </a:r>
            <a:r>
              <a:rPr lang="en-GB" sz="2000" dirty="0" smtClean="0"/>
              <a:t>management</a:t>
            </a:r>
          </a:p>
          <a:p>
            <a:r>
              <a:rPr lang="en-GB" sz="2000" dirty="0"/>
              <a:t>OPC </a:t>
            </a:r>
            <a:r>
              <a:rPr lang="en-GB" sz="2000" b="1" dirty="0"/>
              <a:t>Historical Data Access (OPC </a:t>
            </a:r>
            <a:r>
              <a:rPr lang="en-GB" sz="2000" b="1" dirty="0" smtClean="0"/>
              <a:t>HDA) </a:t>
            </a:r>
            <a:r>
              <a:rPr lang="en-GB" sz="2000" dirty="0" smtClean="0"/>
              <a:t>defines </a:t>
            </a:r>
            <a:r>
              <a:rPr lang="en-GB" sz="2000" dirty="0"/>
              <a:t>query methods and analytics that may be applied to historical, time-stamped </a:t>
            </a:r>
            <a:r>
              <a:rPr lang="en-GB" sz="2000" dirty="0" smtClean="0"/>
              <a:t>data</a:t>
            </a:r>
            <a:endParaRPr lang="en-SG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15670" y="4951274"/>
            <a:ext cx="3644900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 Based on Microsoft Windows technology using the COM/DCOM (Distributed Component Object Model) for the exchange of data between software </a:t>
            </a:r>
            <a:r>
              <a:rPr lang="en-GB" dirty="0" smtClean="0"/>
              <a:t>components</a:t>
            </a:r>
            <a:endParaRPr lang="en-GB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195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12"/>
    </mc:Choice>
    <mc:Fallback xmlns="">
      <p:transition spd="slow" advTm="77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OPC Classic </a:t>
            </a:r>
            <a:br>
              <a:rPr lang="en-SG" dirty="0" smtClean="0"/>
            </a:br>
            <a:r>
              <a:rPr lang="en-SG" dirty="0" smtClean="0"/>
              <a:t>to </a:t>
            </a:r>
            <a:br>
              <a:rPr lang="en-SG" dirty="0" smtClean="0"/>
            </a:br>
            <a:r>
              <a:rPr lang="en-SG" dirty="0" smtClean="0"/>
              <a:t>OPC UA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3" y="482893"/>
            <a:ext cx="7648337" cy="4686148"/>
          </a:xfrm>
        </p:spPr>
        <p:txBody>
          <a:bodyPr>
            <a:normAutofit/>
          </a:bodyPr>
          <a:lstStyle/>
          <a:p>
            <a:r>
              <a:rPr lang="en-SG" dirty="0" smtClean="0"/>
              <a:t>2008, OPC Foundation released OPC Unified Architecture (OPC UA)</a:t>
            </a:r>
          </a:p>
          <a:p>
            <a:r>
              <a:rPr lang="en-SG" dirty="0"/>
              <a:t>F</a:t>
            </a:r>
            <a:r>
              <a:rPr lang="en-SG" dirty="0" smtClean="0"/>
              <a:t>rom Windows based to platform independent (including </a:t>
            </a:r>
            <a:r>
              <a:rPr lang="en-GB" dirty="0"/>
              <a:t>non-Microsoft </a:t>
            </a:r>
            <a:r>
              <a:rPr lang="en-GB" dirty="0" smtClean="0"/>
              <a:t>systems) </a:t>
            </a:r>
            <a:r>
              <a:rPr lang="en-SG" dirty="0" smtClean="0"/>
              <a:t>Service-Oriented Architecture (SOA)</a:t>
            </a:r>
          </a:p>
          <a:p>
            <a:pPr marL="0" indent="0">
              <a:buNone/>
            </a:pPr>
            <a:r>
              <a:rPr lang="en-SG" b="1" dirty="0" smtClean="0"/>
              <a:t>Motivating factors for the move from classic to UA:</a:t>
            </a:r>
          </a:p>
          <a:p>
            <a:r>
              <a:rPr lang="en-GB" dirty="0" smtClean="0"/>
              <a:t>Microsoft has de-emphasized COM  and DCOM in </a:t>
            </a:r>
            <a:r>
              <a:rPr lang="en-GB" dirty="0" err="1" smtClean="0"/>
              <a:t>favor</a:t>
            </a:r>
            <a:r>
              <a:rPr lang="en-GB" dirty="0" smtClean="0"/>
              <a:t> of cross-platform SOA </a:t>
            </a:r>
          </a:p>
          <a:p>
            <a:r>
              <a:rPr lang="en-GB" dirty="0"/>
              <a:t>OPC vendors need to implement OPC on </a:t>
            </a:r>
            <a:r>
              <a:rPr lang="en-GB" b="1" dirty="0"/>
              <a:t>non-Microsoft systems</a:t>
            </a:r>
            <a:r>
              <a:rPr lang="en-GB" dirty="0"/>
              <a:t>, including embedded devices for better competitiveness</a:t>
            </a:r>
            <a:endParaRPr lang="en-SG" dirty="0"/>
          </a:p>
          <a:p>
            <a:r>
              <a:rPr lang="en-GB" dirty="0" smtClean="0"/>
              <a:t>OPC </a:t>
            </a:r>
            <a:r>
              <a:rPr lang="en-GB" dirty="0"/>
              <a:t>vendors want a </a:t>
            </a:r>
            <a:r>
              <a:rPr lang="en-GB" b="1" dirty="0"/>
              <a:t>single set of services</a:t>
            </a:r>
            <a:r>
              <a:rPr lang="en-GB" dirty="0"/>
              <a:t> </a:t>
            </a:r>
            <a:r>
              <a:rPr lang="en-GB" dirty="0" smtClean="0"/>
              <a:t>instead of having separate Data </a:t>
            </a:r>
            <a:r>
              <a:rPr lang="en-GB" dirty="0"/>
              <a:t>Access, Alarms &amp; Events, Historical Data </a:t>
            </a:r>
            <a:r>
              <a:rPr lang="en-GB" dirty="0" smtClean="0"/>
              <a:t>Access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64687" y="4856563"/>
            <a:ext cx="10205667" cy="1935092"/>
            <a:chOff x="208874" y="4856563"/>
            <a:chExt cx="10205667" cy="1935092"/>
          </a:xfrm>
        </p:grpSpPr>
        <p:grpSp>
          <p:nvGrpSpPr>
            <p:cNvPr id="12" name="Group 11"/>
            <p:cNvGrpSpPr/>
            <p:nvPr/>
          </p:nvGrpSpPr>
          <p:grpSpPr>
            <a:xfrm>
              <a:off x="208874" y="4856563"/>
              <a:ext cx="4533456" cy="1935092"/>
              <a:chOff x="244732" y="4806368"/>
              <a:chExt cx="4533456" cy="1935092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244732" y="4806368"/>
                <a:ext cx="4533456" cy="193509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SG" dirty="0" smtClean="0"/>
                  <a:t>Windows Based</a:t>
                </a:r>
                <a:endParaRPr lang="en-SG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84094" y="5231796"/>
                <a:ext cx="1823191" cy="369332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SG" dirty="0" smtClean="0"/>
                  <a:t>OPC DA Server</a:t>
                </a:r>
                <a:endParaRPr lang="en-SG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84095" y="5678883"/>
                <a:ext cx="1956882" cy="369332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SG" dirty="0" smtClean="0"/>
                  <a:t>OPC A&amp;E Server</a:t>
                </a:r>
                <a:endParaRPr lang="en-SG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84094" y="6125970"/>
                <a:ext cx="1986698" cy="369332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SG" dirty="0" smtClean="0"/>
                  <a:t>OPC HDA Server</a:t>
                </a:r>
                <a:endParaRPr lang="en-SG" dirty="0"/>
              </a:p>
            </p:txBody>
          </p:sp>
          <p:sp>
            <p:nvSpPr>
              <p:cNvPr id="7" name="Left-Right Arrow 6"/>
              <p:cNvSpPr/>
              <p:nvPr/>
            </p:nvSpPr>
            <p:spPr>
              <a:xfrm>
                <a:off x="2546647" y="5334958"/>
                <a:ext cx="553315" cy="262421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" name="Left-Right Arrow 7"/>
              <p:cNvSpPr/>
              <p:nvPr/>
            </p:nvSpPr>
            <p:spPr>
              <a:xfrm>
                <a:off x="2553785" y="5763687"/>
                <a:ext cx="553315" cy="262421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" name="Left-Right Arrow 8"/>
              <p:cNvSpPr/>
              <p:nvPr/>
            </p:nvSpPr>
            <p:spPr>
              <a:xfrm>
                <a:off x="2546647" y="6232881"/>
                <a:ext cx="553315" cy="262421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3263153" y="5334958"/>
                <a:ext cx="1219200" cy="1160344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 smtClean="0"/>
                  <a:t>OPC Client (DCOM)</a:t>
                </a:r>
                <a:endParaRPr lang="en-SG" dirty="0"/>
              </a:p>
            </p:txBody>
          </p:sp>
        </p:grpSp>
        <p:sp>
          <p:nvSpPr>
            <p:cNvPr id="13" name="Right Arrow 12"/>
            <p:cNvSpPr/>
            <p:nvPr/>
          </p:nvSpPr>
          <p:spPr>
            <a:xfrm>
              <a:off x="4898383" y="5210299"/>
              <a:ext cx="799815" cy="1207166"/>
            </a:xfrm>
            <a:prstGeom prst="rightArrow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881085" y="4856563"/>
              <a:ext cx="4533456" cy="1935092"/>
              <a:chOff x="244732" y="4806368"/>
              <a:chExt cx="4533456" cy="1935092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44732" y="4806368"/>
                <a:ext cx="4533456" cy="193509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SG" dirty="0" smtClean="0"/>
                  <a:t>Windows, Linux, Mac, Embedded, </a:t>
                </a:r>
                <a:r>
                  <a:rPr lang="en-SG" dirty="0" err="1" smtClean="0"/>
                  <a:t>etc</a:t>
                </a:r>
                <a:endParaRPr lang="en-SG" dirty="0"/>
              </a:p>
            </p:txBody>
          </p:sp>
          <p:sp>
            <p:nvSpPr>
              <p:cNvPr id="20" name="Left-Right Arrow 19"/>
              <p:cNvSpPr/>
              <p:nvPr/>
            </p:nvSpPr>
            <p:spPr>
              <a:xfrm>
                <a:off x="2343401" y="5763687"/>
                <a:ext cx="553315" cy="262421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3252097" y="5474942"/>
                <a:ext cx="1219200" cy="897923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 smtClean="0"/>
                  <a:t>OPC UA Client</a:t>
                </a:r>
                <a:endParaRPr lang="en-SG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819442" y="5474943"/>
                <a:ext cx="1219200" cy="897922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 smtClean="0"/>
                  <a:t>OPC UA Server</a:t>
                </a:r>
                <a:endParaRPr lang="en-SG" dirty="0"/>
              </a:p>
            </p:txBody>
          </p:sp>
        </p:grpSp>
      </p:grp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456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97"/>
    </mc:Choice>
    <mc:Fallback xmlns="">
      <p:transition spd="slow" advTm="83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246242"/>
            <a:ext cx="3498979" cy="1073427"/>
          </a:xfrm>
        </p:spPr>
        <p:txBody>
          <a:bodyPr>
            <a:normAutofit/>
          </a:bodyPr>
          <a:lstStyle/>
          <a:p>
            <a:r>
              <a:rPr lang="en-SG" dirty="0" smtClean="0"/>
              <a:t>OPC UA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Unified Access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OPC UA integrates existing OPC specifications </a:t>
            </a:r>
            <a:r>
              <a:rPr lang="en-GB" dirty="0" smtClean="0"/>
              <a:t>into one common specification</a:t>
            </a:r>
          </a:p>
          <a:p>
            <a:r>
              <a:rPr lang="en-GB" b="1" dirty="0"/>
              <a:t>Access via Firewalls and across the Internet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OPC UA uses message based </a:t>
            </a:r>
            <a:r>
              <a:rPr lang="en-GB" dirty="0" smtClean="0"/>
              <a:t>security, relaying messages through </a:t>
            </a:r>
            <a:r>
              <a:rPr lang="en-GB" dirty="0"/>
              <a:t>HTTP, UA TCP port or </a:t>
            </a:r>
            <a:r>
              <a:rPr lang="en-GB" dirty="0" smtClean="0"/>
              <a:t>available port</a:t>
            </a:r>
            <a:r>
              <a:rPr lang="en-GB" b="1" dirty="0" smtClean="0"/>
              <a:t> </a:t>
            </a:r>
          </a:p>
          <a:p>
            <a:r>
              <a:rPr lang="en-GB" b="1" dirty="0" smtClean="0"/>
              <a:t>Security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OPC UA is Secure-by-default, encryption enabled, and uses advanced certificate handling</a:t>
            </a:r>
            <a:r>
              <a:rPr lang="en-GB" dirty="0" smtClean="0"/>
              <a:t>.</a:t>
            </a:r>
          </a:p>
          <a:p>
            <a:r>
              <a:rPr lang="en-GB" b="1" dirty="0"/>
              <a:t>Platform Independence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OPC UA is designed to be independent of the </a:t>
            </a:r>
            <a:r>
              <a:rPr lang="en-GB" dirty="0" smtClean="0"/>
              <a:t>platform. SOAP/XML </a:t>
            </a:r>
            <a:r>
              <a:rPr lang="en-GB" dirty="0"/>
              <a:t>over HTTP, OPC UA can be deployed on Linux, Windows XP Embedded, </a:t>
            </a:r>
            <a:r>
              <a:rPr lang="en-GB" dirty="0" err="1"/>
              <a:t>VxWorks</a:t>
            </a:r>
            <a:r>
              <a:rPr lang="en-GB" dirty="0"/>
              <a:t>, Mac, Windows 7, and Classical Windows </a:t>
            </a:r>
            <a:r>
              <a:rPr lang="en-GB" dirty="0" smtClean="0"/>
              <a:t>platforms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8656984" y="6596390"/>
            <a:ext cx="3612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hlinkClick r:id="rId6"/>
              </a:rPr>
              <a:t>https://www.matrikonopc.com/opc-ua/index.aspx</a:t>
            </a:r>
            <a:endParaRPr lang="en-SG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80" y="3211361"/>
            <a:ext cx="4300581" cy="364663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63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17"/>
    </mc:Choice>
    <mc:Fallback xmlns="">
      <p:transition spd="slow" advTm="100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1761264"/>
          </a:xfrm>
        </p:spPr>
        <p:txBody>
          <a:bodyPr/>
          <a:lstStyle/>
          <a:p>
            <a:r>
              <a:rPr lang="en-SG" dirty="0" smtClean="0"/>
              <a:t>OPC UA</a:t>
            </a:r>
            <a:br>
              <a:rPr lang="en-SG" dirty="0" smtClean="0"/>
            </a:br>
            <a:r>
              <a:rPr lang="en-SG" dirty="0" smtClean="0"/>
              <a:t>Functions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1757" y="803186"/>
            <a:ext cx="7354956" cy="5535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 smtClean="0"/>
              <a:t>On top of functional equivalence of OPC classic, OPC UA is able to do more:</a:t>
            </a:r>
          </a:p>
          <a:p>
            <a:r>
              <a:rPr lang="en-GB" b="1" dirty="0"/>
              <a:t>Discovery:</a:t>
            </a:r>
            <a:r>
              <a:rPr lang="en-GB" dirty="0"/>
              <a:t> find </a:t>
            </a:r>
            <a:r>
              <a:rPr lang="en-GB" dirty="0" smtClean="0"/>
              <a:t>availability </a:t>
            </a:r>
            <a:r>
              <a:rPr lang="en-GB" dirty="0"/>
              <a:t>of OPC Servers on local PCs and/or networks</a:t>
            </a:r>
          </a:p>
          <a:p>
            <a:r>
              <a:rPr lang="en-GB" b="1" dirty="0" err="1" smtClean="0"/>
              <a:t>AddressSpace</a:t>
            </a:r>
            <a:r>
              <a:rPr lang="en-GB" b="1" dirty="0"/>
              <a:t>:</a:t>
            </a:r>
            <a:r>
              <a:rPr lang="en-GB" dirty="0"/>
              <a:t> </a:t>
            </a:r>
            <a:r>
              <a:rPr lang="en-GB" dirty="0" smtClean="0"/>
              <a:t>Data represented </a:t>
            </a:r>
            <a:r>
              <a:rPr lang="en-GB" dirty="0"/>
              <a:t>hierarchically </a:t>
            </a:r>
            <a:r>
              <a:rPr lang="en-GB" dirty="0" smtClean="0"/>
              <a:t>via files </a:t>
            </a:r>
            <a:r>
              <a:rPr lang="en-GB" dirty="0"/>
              <a:t>and </a:t>
            </a:r>
            <a:r>
              <a:rPr lang="en-GB" dirty="0" smtClean="0"/>
              <a:t>folders for </a:t>
            </a:r>
            <a:r>
              <a:rPr lang="en-GB" dirty="0"/>
              <a:t>complex structures to be discovered and utilized by OPC Clients</a:t>
            </a:r>
          </a:p>
          <a:p>
            <a:r>
              <a:rPr lang="en-GB" b="1" dirty="0"/>
              <a:t>On-demand:</a:t>
            </a:r>
            <a:r>
              <a:rPr lang="en-GB" dirty="0"/>
              <a:t> </a:t>
            </a:r>
            <a:r>
              <a:rPr lang="en-GB" dirty="0" smtClean="0"/>
              <a:t>Read </a:t>
            </a:r>
            <a:r>
              <a:rPr lang="en-GB" dirty="0"/>
              <a:t>and write data/information based on access-permissions</a:t>
            </a:r>
          </a:p>
          <a:p>
            <a:r>
              <a:rPr lang="en-GB" b="1" dirty="0"/>
              <a:t>Subscriptions:</a:t>
            </a:r>
            <a:r>
              <a:rPr lang="en-GB" dirty="0"/>
              <a:t> </a:t>
            </a:r>
            <a:r>
              <a:rPr lang="en-GB" dirty="0" smtClean="0"/>
              <a:t>Monitor </a:t>
            </a:r>
            <a:r>
              <a:rPr lang="en-GB" dirty="0"/>
              <a:t>data/information and report-by-exception when values change based on a client’s criteria</a:t>
            </a:r>
          </a:p>
          <a:p>
            <a:r>
              <a:rPr lang="en-GB" b="1" dirty="0"/>
              <a:t>Events:</a:t>
            </a:r>
            <a:r>
              <a:rPr lang="en-GB" dirty="0"/>
              <a:t> </a:t>
            </a:r>
            <a:r>
              <a:rPr lang="en-GB" dirty="0" smtClean="0"/>
              <a:t>Notify </a:t>
            </a:r>
            <a:r>
              <a:rPr lang="en-GB" dirty="0"/>
              <a:t>important information based on client’s criteria</a:t>
            </a:r>
          </a:p>
          <a:p>
            <a:r>
              <a:rPr lang="en-GB" b="1" dirty="0"/>
              <a:t>Methods:</a:t>
            </a:r>
            <a:r>
              <a:rPr lang="en-GB" dirty="0"/>
              <a:t> </a:t>
            </a:r>
            <a:r>
              <a:rPr lang="en-GB" dirty="0" smtClean="0"/>
              <a:t>Clients </a:t>
            </a:r>
            <a:r>
              <a:rPr lang="en-GB" dirty="0"/>
              <a:t>can execute programs, etc. based on methods defined on the </a:t>
            </a:r>
            <a:r>
              <a:rPr lang="en-GB" dirty="0" smtClean="0"/>
              <a:t>server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59597" y="5347699"/>
            <a:ext cx="4159694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Integration between OPC UA products and OPC Classic products is easily accomplished with COM/Proxy wrappers (Tunnelling</a:t>
            </a:r>
            <a:r>
              <a:rPr lang="en-GB" dirty="0" smtClean="0"/>
              <a:t>)</a:t>
            </a:r>
            <a:endParaRPr lang="en-SG" dirty="0"/>
          </a:p>
        </p:txBody>
      </p:sp>
      <p:pic>
        <p:nvPicPr>
          <p:cNvPr id="1026" name="Picture 2" descr="OPC Client and OPC Server connec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0" y="4111189"/>
            <a:ext cx="4600968" cy="123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888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333"/>
    </mc:Choice>
    <mc:Fallback xmlns="">
      <p:transition spd="slow" advTm="93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2"/>
  <p:tag name="ISPRING_PROJECT_FOLDER_UPDATED" val="1"/>
  <p:tag name="ISPRING_LMS_API_VERSION" val="SCORM 1.2"/>
  <p:tag name="ISPRING_ULTRA_SCORM_COURSE_ID" val="1AEA9CED-72A2-4303-B677-79CEEFF9A0AE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CLOUDFOLDERID" val="1"/>
  <p:tag name="ISPRINGONLINEFOLDERID" val="1"/>
  <p:tag name="ISPRING_OUTPUT_FOLDER" val="[[&quot;\\-\uFFFD\u0018{983F2BAD-954E-45DE-8A10-759E907E4FA0}&quot;,&quot;D:\\ET1609 ICS security\\Lecture\\Recording\\Lecture 6&quot;]]"/>
  <p:tag name="ISPRING_SCORM_PASSING_SCORE" val="90.000000"/>
  <p:tag name="ISPRING_FIRST_PUBLISH" val="1"/>
  <p:tag name="ISPRING_ULTRA_SCORM_COURCE_TITLE" val="Lecture 6 OPC UA Part 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}"/>
  <p:tag name="ISPRING_PRESENTATION_TITLE" val="Lecture 6 OPC UA Part 1"/>
  <p:tag name="ISPRING_UUID" val="{46FD1B63-F686-418F-B9F7-CD2EA3553084}"/>
  <p:tag name="ISPRING_RESOURCE_FOLDER" val="D:\ET0917 - PLCA\New Lecture\Lecture 10\Lecture 10-2 OPC UA\"/>
  <p:tag name="ISPRING_PRESENTATION_PATH" val="D:\ET0917 - PLCA\New Lecture\Lecture 10\Lecture 10-2 OPC UA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D:\ET0917 - PLCA\New Lecture\Lecture 10\Lecture 10-2 OPC UA\quiz\quiz1.quiz"/>
  <p:tag name="ISPRING_QUIZ_RELATIVE_PATH" val="Lecture 10-2 OPC UA\quiz\quiz1.qui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5.7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11.9|14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2.8|2.6|4|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|21.3|1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10.8|9.6|13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1|8.6|17.2|1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0.1|11.5|8.3|13.3|8.8|1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9.6"/>
</p:tagLst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949F10E902964387F3FC0FAFDD3733" ma:contentTypeVersion="7" ma:contentTypeDescription="Create a new document." ma:contentTypeScope="" ma:versionID="93551f1c400db8e11f5664d02a6606d8">
  <xsd:schema xmlns:xsd="http://www.w3.org/2001/XMLSchema" xmlns:xs="http://www.w3.org/2001/XMLSchema" xmlns:p="http://schemas.microsoft.com/office/2006/metadata/properties" xmlns:ns2="4669478b-ecd4-41a6-810b-55ece70d8990" targetNamespace="http://schemas.microsoft.com/office/2006/metadata/properties" ma:root="true" ma:fieldsID="fe96acb2051091ad84a13edd7a73a233" ns2:_="">
    <xsd:import namespace="4669478b-ecd4-41a6-810b-55ece70d89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9478b-ecd4-41a6-810b-55ece70d8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69498D-AE4B-4CED-8E34-630C4D560398}"/>
</file>

<file path=customXml/itemProps2.xml><?xml version="1.0" encoding="utf-8"?>
<ds:datastoreItem xmlns:ds="http://schemas.openxmlformats.org/officeDocument/2006/customXml" ds:itemID="{D81F9107-0124-4431-94B4-EE06D8D78F0C}"/>
</file>

<file path=customXml/itemProps3.xml><?xml version="1.0" encoding="utf-8"?>
<ds:datastoreItem xmlns:ds="http://schemas.openxmlformats.org/officeDocument/2006/customXml" ds:itemID="{2AC7A34E-6CB1-4330-BD50-A973B7B9C2F3}"/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8170</TotalTime>
  <Words>760</Words>
  <Application>Microsoft Office PowerPoint</Application>
  <PresentationFormat>Widescreen</PresentationFormat>
  <Paragraphs>106</Paragraphs>
  <Slides>13</Slides>
  <Notes>9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Rockwell</vt:lpstr>
      <vt:lpstr>Segoe UI</vt:lpstr>
      <vt:lpstr>Segoe UI Semibold</vt:lpstr>
      <vt:lpstr>Wingdings</vt:lpstr>
      <vt:lpstr>Atlas</vt:lpstr>
      <vt:lpstr>Introduction to OPC UA</vt:lpstr>
      <vt:lpstr>Introduction to OPC UA</vt:lpstr>
      <vt:lpstr>PowerPoint Presentation</vt:lpstr>
      <vt:lpstr>What is OPC</vt:lpstr>
      <vt:lpstr>PowerPoint Presentation</vt:lpstr>
      <vt:lpstr>OPC Classic</vt:lpstr>
      <vt:lpstr>OPC Classic  to  OPC UA</vt:lpstr>
      <vt:lpstr>OPC UA</vt:lpstr>
      <vt:lpstr>OPC UA Functions</vt:lpstr>
      <vt:lpstr>OPC UA in PLC: The Server</vt:lpstr>
      <vt:lpstr>OPC UA Interoperability </vt:lpstr>
      <vt:lpstr>PowerPoint Presentation</vt:lpstr>
      <vt:lpstr>PowerPoint Presentation</vt:lpstr>
    </vt:vector>
  </TitlesOfParts>
  <Company>Singapore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 OPC UA Part 1</dc:title>
  <dc:creator>Poh Chin Poh</dc:creator>
  <cp:lastModifiedBy>Poh Chin Poh</cp:lastModifiedBy>
  <cp:revision>64</cp:revision>
  <dcterms:created xsi:type="dcterms:W3CDTF">2020-06-09T01:46:02Z</dcterms:created>
  <dcterms:modified xsi:type="dcterms:W3CDTF">2020-07-27T08:43:52Z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0x010100C8949F10E902964387F3FC0FAFDD3733</vt:lpwstr>
  </property>
</Properties>
</file>